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66"/>
  </p:notesMasterIdLst>
  <p:sldIdLst>
    <p:sldId id="451" r:id="rId5"/>
    <p:sldId id="256" r:id="rId6"/>
    <p:sldId id="445" r:id="rId7"/>
    <p:sldId id="399" r:id="rId8"/>
    <p:sldId id="443" r:id="rId9"/>
    <p:sldId id="440" r:id="rId10"/>
    <p:sldId id="260" r:id="rId11"/>
    <p:sldId id="444" r:id="rId12"/>
    <p:sldId id="329" r:id="rId13"/>
    <p:sldId id="369" r:id="rId14"/>
    <p:sldId id="458" r:id="rId15"/>
    <p:sldId id="269" r:id="rId16"/>
    <p:sldId id="297" r:id="rId17"/>
    <p:sldId id="299" r:id="rId18"/>
    <p:sldId id="290" r:id="rId19"/>
    <p:sldId id="435" r:id="rId20"/>
    <p:sldId id="436" r:id="rId21"/>
    <p:sldId id="437" r:id="rId22"/>
    <p:sldId id="298" r:id="rId23"/>
    <p:sldId id="292" r:id="rId24"/>
    <p:sldId id="293" r:id="rId25"/>
    <p:sldId id="289" r:id="rId26"/>
    <p:sldId id="295" r:id="rId27"/>
    <p:sldId id="344" r:id="rId28"/>
    <p:sldId id="345" r:id="rId29"/>
    <p:sldId id="294" r:id="rId30"/>
    <p:sldId id="415" r:id="rId31"/>
    <p:sldId id="396" r:id="rId32"/>
    <p:sldId id="401" r:id="rId33"/>
    <p:sldId id="418" r:id="rId34"/>
    <p:sldId id="413" r:id="rId35"/>
    <p:sldId id="417" r:id="rId36"/>
    <p:sldId id="421" r:id="rId37"/>
    <p:sldId id="422" r:id="rId38"/>
    <p:sldId id="429" r:id="rId39"/>
    <p:sldId id="423" r:id="rId40"/>
    <p:sldId id="424" r:id="rId41"/>
    <p:sldId id="425" r:id="rId42"/>
    <p:sldId id="426" r:id="rId43"/>
    <p:sldId id="427" r:id="rId44"/>
    <p:sldId id="428" r:id="rId45"/>
    <p:sldId id="351" r:id="rId46"/>
    <p:sldId id="416" r:id="rId47"/>
    <p:sldId id="412" r:id="rId48"/>
    <p:sldId id="402" r:id="rId49"/>
    <p:sldId id="403" r:id="rId50"/>
    <p:sldId id="404" r:id="rId51"/>
    <p:sldId id="405" r:id="rId52"/>
    <p:sldId id="406" r:id="rId53"/>
    <p:sldId id="407" r:id="rId54"/>
    <p:sldId id="408" r:id="rId55"/>
    <p:sldId id="409" r:id="rId56"/>
    <p:sldId id="410" r:id="rId57"/>
    <p:sldId id="411" r:id="rId58"/>
    <p:sldId id="400" r:id="rId59"/>
    <p:sldId id="420" r:id="rId60"/>
    <p:sldId id="446" r:id="rId61"/>
    <p:sldId id="447" r:id="rId62"/>
    <p:sldId id="448" r:id="rId63"/>
    <p:sldId id="449" r:id="rId64"/>
    <p:sldId id="45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2DD582-B4A5-43F1-97E9-0E73D7E4ED0D}" v="2" dt="2024-10-10T14:03:24.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92489" autoAdjust="0"/>
  </p:normalViewPr>
  <p:slideViewPr>
    <p:cSldViewPr snapToGrid="0" snapToObjects="1">
      <p:cViewPr varScale="1">
        <p:scale>
          <a:sx n="105" d="100"/>
          <a:sy n="105" d="100"/>
        </p:scale>
        <p:origin x="76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oakley" userId="1013d08fd75802bd" providerId="LiveId" clId="{612DD582-B4A5-43F1-97E9-0E73D7E4ED0D}"/>
    <pc:docChg chg="undo custSel addSld delSld modSld sldOrd">
      <pc:chgData name="jake oakley" userId="1013d08fd75802bd" providerId="LiveId" clId="{612DD582-B4A5-43F1-97E9-0E73D7E4ED0D}" dt="2024-10-10T14:27:37.642" v="483" actId="20577"/>
      <pc:docMkLst>
        <pc:docMk/>
      </pc:docMkLst>
      <pc:sldChg chg="modSp add mod ord">
        <pc:chgData name="jake oakley" userId="1013d08fd75802bd" providerId="LiveId" clId="{612DD582-B4A5-43F1-97E9-0E73D7E4ED0D}" dt="2024-10-10T14:27:37.642" v="483" actId="20577"/>
        <pc:sldMkLst>
          <pc:docMk/>
          <pc:sldMk cId="1131488820" sldId="260"/>
        </pc:sldMkLst>
        <pc:spChg chg="mod">
          <ac:chgData name="jake oakley" userId="1013d08fd75802bd" providerId="LiveId" clId="{612DD582-B4A5-43F1-97E9-0E73D7E4ED0D}" dt="2024-10-10T14:27:37.642" v="483" actId="20577"/>
          <ac:spMkLst>
            <pc:docMk/>
            <pc:sldMk cId="1131488820" sldId="260"/>
            <ac:spMk id="2" creationId="{B3274D91-0736-1F4F-A117-C12ED1919554}"/>
          </ac:spMkLst>
        </pc:spChg>
        <pc:spChg chg="mod">
          <ac:chgData name="jake oakley" userId="1013d08fd75802bd" providerId="LiveId" clId="{612DD582-B4A5-43F1-97E9-0E73D7E4ED0D}" dt="2024-10-10T14:24:57.185" v="480" actId="20577"/>
          <ac:spMkLst>
            <pc:docMk/>
            <pc:sldMk cId="1131488820" sldId="260"/>
            <ac:spMk id="3" creationId="{351BEE28-54D7-D34D-9925-5FE0ED2C6E70}"/>
          </ac:spMkLst>
        </pc:spChg>
      </pc:sldChg>
      <pc:sldChg chg="modSp mod">
        <pc:chgData name="jake oakley" userId="1013d08fd75802bd" providerId="LiveId" clId="{612DD582-B4A5-43F1-97E9-0E73D7E4ED0D}" dt="2024-10-10T14:19:05.744" v="290" actId="20577"/>
        <pc:sldMkLst>
          <pc:docMk/>
          <pc:sldMk cId="2556228402" sldId="440"/>
        </pc:sldMkLst>
        <pc:spChg chg="mod">
          <ac:chgData name="jake oakley" userId="1013d08fd75802bd" providerId="LiveId" clId="{612DD582-B4A5-43F1-97E9-0E73D7E4ED0D}" dt="2024-10-10T14:19:05.744" v="290" actId="20577"/>
          <ac:spMkLst>
            <pc:docMk/>
            <pc:sldMk cId="2556228402" sldId="440"/>
            <ac:spMk id="2" creationId="{B3274D91-0736-1F4F-A117-C12ED1919554}"/>
          </ac:spMkLst>
        </pc:spChg>
        <pc:spChg chg="mod">
          <ac:chgData name="jake oakley" userId="1013d08fd75802bd" providerId="LiveId" clId="{612DD582-B4A5-43F1-97E9-0E73D7E4ED0D}" dt="2024-10-10T14:18:46.681" v="289" actId="20577"/>
          <ac:spMkLst>
            <pc:docMk/>
            <pc:sldMk cId="2556228402" sldId="440"/>
            <ac:spMk id="3" creationId="{351BEE28-54D7-D34D-9925-5FE0ED2C6E70}"/>
          </ac:spMkLst>
        </pc:spChg>
      </pc:sldChg>
      <pc:sldChg chg="modSp mod">
        <pc:chgData name="jake oakley" userId="1013d08fd75802bd" providerId="LiveId" clId="{612DD582-B4A5-43F1-97E9-0E73D7E4ED0D}" dt="2024-09-20T15:13:29.373" v="23" actId="20577"/>
        <pc:sldMkLst>
          <pc:docMk/>
          <pc:sldMk cId="3830597264" sldId="451"/>
        </pc:sldMkLst>
        <pc:spChg chg="mod">
          <ac:chgData name="jake oakley" userId="1013d08fd75802bd" providerId="LiveId" clId="{612DD582-B4A5-43F1-97E9-0E73D7E4ED0D}" dt="2024-09-20T15:13:25.024" v="18" actId="20577"/>
          <ac:spMkLst>
            <pc:docMk/>
            <pc:sldMk cId="3830597264" sldId="451"/>
            <ac:spMk id="2" creationId="{92D4F9D2-0E23-71CE-3F0C-142924613980}"/>
          </ac:spMkLst>
        </pc:spChg>
        <pc:spChg chg="mod">
          <ac:chgData name="jake oakley" userId="1013d08fd75802bd" providerId="LiveId" clId="{612DD582-B4A5-43F1-97E9-0E73D7E4ED0D}" dt="2024-09-20T15:13:29.373" v="23" actId="20577"/>
          <ac:spMkLst>
            <pc:docMk/>
            <pc:sldMk cId="3830597264" sldId="451"/>
            <ac:spMk id="3" creationId="{14C28553-AFEE-763E-0167-A463909E5F77}"/>
          </ac:spMkLst>
        </pc:spChg>
      </pc:sldChg>
      <pc:sldChg chg="del">
        <pc:chgData name="jake oakley" userId="1013d08fd75802bd" providerId="LiveId" clId="{612DD582-B4A5-43F1-97E9-0E73D7E4ED0D}" dt="2024-09-20T15:13:47.233" v="24" actId="47"/>
        <pc:sldMkLst>
          <pc:docMk/>
          <pc:sldMk cId="3166689041" sldId="453"/>
        </pc:sldMkLst>
      </pc:sldChg>
      <pc:sldChg chg="add">
        <pc:chgData name="jake oakley" userId="1013d08fd75802bd" providerId="LiveId" clId="{612DD582-B4A5-43F1-97E9-0E73D7E4ED0D}" dt="2024-10-10T14:03:24.254" v="88"/>
        <pc:sldMkLst>
          <pc:docMk/>
          <pc:sldMk cId="2032264726" sldId="459"/>
        </pc:sldMkLst>
      </pc:sldChg>
      <pc:sldChg chg="add">
        <pc:chgData name="jake oakley" userId="1013d08fd75802bd" providerId="LiveId" clId="{612DD582-B4A5-43F1-97E9-0E73D7E4ED0D}" dt="2024-10-10T14:03:24.254" v="88"/>
        <pc:sldMkLst>
          <pc:docMk/>
          <pc:sldMk cId="2507844944" sldId="4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8A3E5-BE51-4053-B3A1-13E726C2607C}"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3F7EB-B1C7-4B42-B9B2-09CB6CDA9DAA}" type="slidenum">
              <a:rPr lang="en-US" smtClean="0"/>
              <a:t>‹#›</a:t>
            </a:fld>
            <a:endParaRPr lang="en-US"/>
          </a:p>
        </p:txBody>
      </p:sp>
    </p:spTree>
    <p:extLst>
      <p:ext uri="{BB962C8B-B14F-4D97-AF65-F5344CB8AC3E}">
        <p14:creationId xmlns:p14="http://schemas.microsoft.com/office/powerpoint/2010/main" val="343413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a:t>
            </a:fld>
            <a:endParaRPr lang="en-US"/>
          </a:p>
        </p:txBody>
      </p:sp>
    </p:spTree>
    <p:extLst>
      <p:ext uri="{BB962C8B-B14F-4D97-AF65-F5344CB8AC3E}">
        <p14:creationId xmlns:p14="http://schemas.microsoft.com/office/powerpoint/2010/main" val="362876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14</a:t>
            </a:fld>
            <a:endParaRPr lang="en-US"/>
          </a:p>
        </p:txBody>
      </p:sp>
    </p:spTree>
    <p:extLst>
      <p:ext uri="{BB962C8B-B14F-4D97-AF65-F5344CB8AC3E}">
        <p14:creationId xmlns:p14="http://schemas.microsoft.com/office/powerpoint/2010/main" val="343398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how ground to space comms are more familiar to security folks then they might think</a:t>
            </a:r>
          </a:p>
        </p:txBody>
      </p:sp>
      <p:sp>
        <p:nvSpPr>
          <p:cNvPr id="4" name="Slide Number Placeholder 3"/>
          <p:cNvSpPr>
            <a:spLocks noGrp="1"/>
          </p:cNvSpPr>
          <p:nvPr>
            <p:ph type="sldNum" sz="quarter" idx="5"/>
          </p:nvPr>
        </p:nvSpPr>
        <p:spPr/>
        <p:txBody>
          <a:bodyPr/>
          <a:lstStyle/>
          <a:p>
            <a:fld id="{6D43F7EB-B1C7-4B42-B9B2-09CB6CDA9DAA}" type="slidenum">
              <a:rPr lang="en-US" smtClean="0"/>
              <a:t>15</a:t>
            </a:fld>
            <a:endParaRPr lang="en-US"/>
          </a:p>
        </p:txBody>
      </p:sp>
    </p:spTree>
    <p:extLst>
      <p:ext uri="{BB962C8B-B14F-4D97-AF65-F5344CB8AC3E}">
        <p14:creationId xmlns:p14="http://schemas.microsoft.com/office/powerpoint/2010/main" val="249875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firmly within the space domain; subject to EW</a:t>
            </a:r>
          </a:p>
        </p:txBody>
      </p:sp>
      <p:sp>
        <p:nvSpPr>
          <p:cNvPr id="4" name="Slide Number Placeholder 3"/>
          <p:cNvSpPr>
            <a:spLocks noGrp="1"/>
          </p:cNvSpPr>
          <p:nvPr>
            <p:ph type="sldNum" sz="quarter" idx="5"/>
          </p:nvPr>
        </p:nvSpPr>
        <p:spPr/>
        <p:txBody>
          <a:bodyPr/>
          <a:lstStyle/>
          <a:p>
            <a:fld id="{6D43F7EB-B1C7-4B42-B9B2-09CB6CDA9DAA}" type="slidenum">
              <a:rPr lang="en-US" smtClean="0"/>
              <a:t>16</a:t>
            </a:fld>
            <a:endParaRPr lang="en-US"/>
          </a:p>
        </p:txBody>
      </p:sp>
    </p:spTree>
    <p:extLst>
      <p:ext uri="{BB962C8B-B14F-4D97-AF65-F5344CB8AC3E}">
        <p14:creationId xmlns:p14="http://schemas.microsoft.com/office/powerpoint/2010/main" val="329005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considered the physical layer and not necessarily the cyber domain</a:t>
            </a:r>
          </a:p>
        </p:txBody>
      </p:sp>
      <p:sp>
        <p:nvSpPr>
          <p:cNvPr id="4" name="Slide Number Placeholder 3"/>
          <p:cNvSpPr>
            <a:spLocks noGrp="1"/>
          </p:cNvSpPr>
          <p:nvPr>
            <p:ph type="sldNum" sz="quarter" idx="5"/>
          </p:nvPr>
        </p:nvSpPr>
        <p:spPr/>
        <p:txBody>
          <a:bodyPr/>
          <a:lstStyle/>
          <a:p>
            <a:fld id="{6D43F7EB-B1C7-4B42-B9B2-09CB6CDA9DAA}" type="slidenum">
              <a:rPr lang="en-US" smtClean="0"/>
              <a:t>17</a:t>
            </a:fld>
            <a:endParaRPr lang="en-US"/>
          </a:p>
        </p:txBody>
      </p:sp>
    </p:spTree>
    <p:extLst>
      <p:ext uri="{BB962C8B-B14F-4D97-AF65-F5344CB8AC3E}">
        <p14:creationId xmlns:p14="http://schemas.microsoft.com/office/powerpoint/2010/main" val="114501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shows </a:t>
            </a:r>
            <a:r>
              <a:rPr lang="en-US" dirty="0" err="1"/>
              <a:t>whats</a:t>
            </a:r>
            <a:r>
              <a:rPr lang="en-US" dirty="0"/>
              <a:t> considered the cyber domain</a:t>
            </a:r>
          </a:p>
        </p:txBody>
      </p:sp>
      <p:sp>
        <p:nvSpPr>
          <p:cNvPr id="4" name="Slide Number Placeholder 3"/>
          <p:cNvSpPr>
            <a:spLocks noGrp="1"/>
          </p:cNvSpPr>
          <p:nvPr>
            <p:ph type="sldNum" sz="quarter" idx="5"/>
          </p:nvPr>
        </p:nvSpPr>
        <p:spPr/>
        <p:txBody>
          <a:bodyPr/>
          <a:lstStyle/>
          <a:p>
            <a:fld id="{6D43F7EB-B1C7-4B42-B9B2-09CB6CDA9DAA}" type="slidenum">
              <a:rPr lang="en-US" smtClean="0"/>
              <a:t>18</a:t>
            </a:fld>
            <a:endParaRPr lang="en-US"/>
          </a:p>
        </p:txBody>
      </p:sp>
    </p:spTree>
    <p:extLst>
      <p:ext uri="{BB962C8B-B14F-4D97-AF65-F5344CB8AC3E}">
        <p14:creationId xmlns:p14="http://schemas.microsoft.com/office/powerpoint/2010/main" val="412752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LEO and stuff that moves brings its own set of issues (short passes </a:t>
            </a:r>
            <a:r>
              <a:rPr lang="en-US" dirty="0" err="1"/>
              <a:t>etc</a:t>
            </a:r>
            <a:r>
              <a:rPr lang="en-US" dirty="0"/>
              <a:t>)</a:t>
            </a:r>
          </a:p>
        </p:txBody>
      </p:sp>
      <p:sp>
        <p:nvSpPr>
          <p:cNvPr id="4" name="Slide Number Placeholder 3"/>
          <p:cNvSpPr>
            <a:spLocks noGrp="1"/>
          </p:cNvSpPr>
          <p:nvPr>
            <p:ph type="sldNum" sz="quarter" idx="5"/>
          </p:nvPr>
        </p:nvSpPr>
        <p:spPr/>
        <p:txBody>
          <a:bodyPr/>
          <a:lstStyle/>
          <a:p>
            <a:fld id="{6D43F7EB-B1C7-4B42-B9B2-09CB6CDA9DAA}" type="slidenum">
              <a:rPr lang="en-US" smtClean="0"/>
              <a:t>19</a:t>
            </a:fld>
            <a:endParaRPr lang="en-US"/>
          </a:p>
        </p:txBody>
      </p:sp>
    </p:spTree>
    <p:extLst>
      <p:ext uri="{BB962C8B-B14F-4D97-AF65-F5344CB8AC3E}">
        <p14:creationId xmlns:p14="http://schemas.microsoft.com/office/powerpoint/2010/main" val="82983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20</a:t>
            </a:fld>
            <a:endParaRPr lang="en-US"/>
          </a:p>
        </p:txBody>
      </p:sp>
    </p:spTree>
    <p:extLst>
      <p:ext uri="{BB962C8B-B14F-4D97-AF65-F5344CB8AC3E}">
        <p14:creationId xmlns:p14="http://schemas.microsoft.com/office/powerpoint/2010/main" val="225449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21</a:t>
            </a:fld>
            <a:endParaRPr lang="en-US"/>
          </a:p>
        </p:txBody>
      </p:sp>
    </p:spTree>
    <p:extLst>
      <p:ext uri="{BB962C8B-B14F-4D97-AF65-F5344CB8AC3E}">
        <p14:creationId xmlns:p14="http://schemas.microsoft.com/office/powerpoint/2010/main" val="195102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22</a:t>
            </a:fld>
            <a:endParaRPr lang="en-US"/>
          </a:p>
        </p:txBody>
      </p:sp>
    </p:spTree>
    <p:extLst>
      <p:ext uri="{BB962C8B-B14F-4D97-AF65-F5344CB8AC3E}">
        <p14:creationId xmlns:p14="http://schemas.microsoft.com/office/powerpoint/2010/main" val="705825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23</a:t>
            </a:fld>
            <a:endParaRPr lang="en-US"/>
          </a:p>
        </p:txBody>
      </p:sp>
    </p:spTree>
    <p:extLst>
      <p:ext uri="{BB962C8B-B14F-4D97-AF65-F5344CB8AC3E}">
        <p14:creationId xmlns:p14="http://schemas.microsoft.com/office/powerpoint/2010/main" val="374602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3</a:t>
            </a:fld>
            <a:endParaRPr lang="en-US"/>
          </a:p>
        </p:txBody>
      </p:sp>
    </p:spTree>
    <p:extLst>
      <p:ext uri="{BB962C8B-B14F-4D97-AF65-F5344CB8AC3E}">
        <p14:creationId xmlns:p14="http://schemas.microsoft.com/office/powerpoint/2010/main" val="71509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24</a:t>
            </a:fld>
            <a:endParaRPr lang="en-US"/>
          </a:p>
        </p:txBody>
      </p:sp>
    </p:spTree>
    <p:extLst>
      <p:ext uri="{BB962C8B-B14F-4D97-AF65-F5344CB8AC3E}">
        <p14:creationId xmlns:p14="http://schemas.microsoft.com/office/powerpoint/2010/main" val="796124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25</a:t>
            </a:fld>
            <a:endParaRPr lang="en-US"/>
          </a:p>
        </p:txBody>
      </p:sp>
    </p:spTree>
    <p:extLst>
      <p:ext uri="{BB962C8B-B14F-4D97-AF65-F5344CB8AC3E}">
        <p14:creationId xmlns:p14="http://schemas.microsoft.com/office/powerpoint/2010/main" val="274667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26</a:t>
            </a:fld>
            <a:endParaRPr lang="en-US"/>
          </a:p>
        </p:txBody>
      </p:sp>
    </p:spTree>
    <p:extLst>
      <p:ext uri="{BB962C8B-B14F-4D97-AF65-F5344CB8AC3E}">
        <p14:creationId xmlns:p14="http://schemas.microsoft.com/office/powerpoint/2010/main" val="180493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28</a:t>
            </a:fld>
            <a:endParaRPr lang="en-US"/>
          </a:p>
        </p:txBody>
      </p:sp>
    </p:spTree>
    <p:extLst>
      <p:ext uri="{BB962C8B-B14F-4D97-AF65-F5344CB8AC3E}">
        <p14:creationId xmlns:p14="http://schemas.microsoft.com/office/powerpoint/2010/main" val="76525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29</a:t>
            </a:fld>
            <a:endParaRPr lang="en-US"/>
          </a:p>
        </p:txBody>
      </p:sp>
    </p:spTree>
    <p:extLst>
      <p:ext uri="{BB962C8B-B14F-4D97-AF65-F5344CB8AC3E}">
        <p14:creationId xmlns:p14="http://schemas.microsoft.com/office/powerpoint/2010/main" val="393717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30</a:t>
            </a:fld>
            <a:endParaRPr lang="en-US"/>
          </a:p>
        </p:txBody>
      </p:sp>
    </p:spTree>
    <p:extLst>
      <p:ext uri="{BB962C8B-B14F-4D97-AF65-F5344CB8AC3E}">
        <p14:creationId xmlns:p14="http://schemas.microsoft.com/office/powerpoint/2010/main" val="238004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31</a:t>
            </a:fld>
            <a:endParaRPr lang="en-US"/>
          </a:p>
        </p:txBody>
      </p:sp>
    </p:spTree>
    <p:extLst>
      <p:ext uri="{BB962C8B-B14F-4D97-AF65-F5344CB8AC3E}">
        <p14:creationId xmlns:p14="http://schemas.microsoft.com/office/powerpoint/2010/main" val="581128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32</a:t>
            </a:fld>
            <a:endParaRPr lang="en-US"/>
          </a:p>
        </p:txBody>
      </p:sp>
    </p:spTree>
    <p:extLst>
      <p:ext uri="{BB962C8B-B14F-4D97-AF65-F5344CB8AC3E}">
        <p14:creationId xmlns:p14="http://schemas.microsoft.com/office/powerpoint/2010/main" val="677689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33</a:t>
            </a:fld>
            <a:endParaRPr lang="en-US"/>
          </a:p>
        </p:txBody>
      </p:sp>
    </p:spTree>
    <p:extLst>
      <p:ext uri="{BB962C8B-B14F-4D97-AF65-F5344CB8AC3E}">
        <p14:creationId xmlns:p14="http://schemas.microsoft.com/office/powerpoint/2010/main" val="2934480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34</a:t>
            </a:fld>
            <a:endParaRPr lang="en-US"/>
          </a:p>
        </p:txBody>
      </p:sp>
    </p:spTree>
    <p:extLst>
      <p:ext uri="{BB962C8B-B14F-4D97-AF65-F5344CB8AC3E}">
        <p14:creationId xmlns:p14="http://schemas.microsoft.com/office/powerpoint/2010/main" val="348926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6</a:t>
            </a:fld>
            <a:endParaRPr lang="en-US"/>
          </a:p>
        </p:txBody>
      </p:sp>
    </p:spTree>
    <p:extLst>
      <p:ext uri="{BB962C8B-B14F-4D97-AF65-F5344CB8AC3E}">
        <p14:creationId xmlns:p14="http://schemas.microsoft.com/office/powerpoint/2010/main" val="487278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35</a:t>
            </a:fld>
            <a:endParaRPr lang="en-US"/>
          </a:p>
        </p:txBody>
      </p:sp>
    </p:spTree>
    <p:extLst>
      <p:ext uri="{BB962C8B-B14F-4D97-AF65-F5344CB8AC3E}">
        <p14:creationId xmlns:p14="http://schemas.microsoft.com/office/powerpoint/2010/main" val="2888405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36</a:t>
            </a:fld>
            <a:endParaRPr lang="en-US"/>
          </a:p>
        </p:txBody>
      </p:sp>
    </p:spTree>
    <p:extLst>
      <p:ext uri="{BB962C8B-B14F-4D97-AF65-F5344CB8AC3E}">
        <p14:creationId xmlns:p14="http://schemas.microsoft.com/office/powerpoint/2010/main" val="1781429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37</a:t>
            </a:fld>
            <a:endParaRPr lang="en-US"/>
          </a:p>
        </p:txBody>
      </p:sp>
    </p:spTree>
    <p:extLst>
      <p:ext uri="{BB962C8B-B14F-4D97-AF65-F5344CB8AC3E}">
        <p14:creationId xmlns:p14="http://schemas.microsoft.com/office/powerpoint/2010/main" val="4018837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38</a:t>
            </a:fld>
            <a:endParaRPr lang="en-US"/>
          </a:p>
        </p:txBody>
      </p:sp>
    </p:spTree>
    <p:extLst>
      <p:ext uri="{BB962C8B-B14F-4D97-AF65-F5344CB8AC3E}">
        <p14:creationId xmlns:p14="http://schemas.microsoft.com/office/powerpoint/2010/main" val="890788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39</a:t>
            </a:fld>
            <a:endParaRPr lang="en-US"/>
          </a:p>
        </p:txBody>
      </p:sp>
    </p:spTree>
    <p:extLst>
      <p:ext uri="{BB962C8B-B14F-4D97-AF65-F5344CB8AC3E}">
        <p14:creationId xmlns:p14="http://schemas.microsoft.com/office/powerpoint/2010/main" val="4191239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40</a:t>
            </a:fld>
            <a:endParaRPr lang="en-US"/>
          </a:p>
        </p:txBody>
      </p:sp>
    </p:spTree>
    <p:extLst>
      <p:ext uri="{BB962C8B-B14F-4D97-AF65-F5344CB8AC3E}">
        <p14:creationId xmlns:p14="http://schemas.microsoft.com/office/powerpoint/2010/main" val="449469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41</a:t>
            </a:fld>
            <a:endParaRPr lang="en-US"/>
          </a:p>
        </p:txBody>
      </p:sp>
    </p:spTree>
    <p:extLst>
      <p:ext uri="{BB962C8B-B14F-4D97-AF65-F5344CB8AC3E}">
        <p14:creationId xmlns:p14="http://schemas.microsoft.com/office/powerpoint/2010/main" val="2196680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42</a:t>
            </a:fld>
            <a:endParaRPr lang="en-US"/>
          </a:p>
        </p:txBody>
      </p:sp>
    </p:spTree>
    <p:extLst>
      <p:ext uri="{BB962C8B-B14F-4D97-AF65-F5344CB8AC3E}">
        <p14:creationId xmlns:p14="http://schemas.microsoft.com/office/powerpoint/2010/main" val="1578372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44</a:t>
            </a:fld>
            <a:endParaRPr lang="en-US"/>
          </a:p>
        </p:txBody>
      </p:sp>
    </p:spTree>
    <p:extLst>
      <p:ext uri="{BB962C8B-B14F-4D97-AF65-F5344CB8AC3E}">
        <p14:creationId xmlns:p14="http://schemas.microsoft.com/office/powerpoint/2010/main" val="102968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45</a:t>
            </a:fld>
            <a:endParaRPr lang="en-US"/>
          </a:p>
        </p:txBody>
      </p:sp>
    </p:spTree>
    <p:extLst>
      <p:ext uri="{BB962C8B-B14F-4D97-AF65-F5344CB8AC3E}">
        <p14:creationId xmlns:p14="http://schemas.microsoft.com/office/powerpoint/2010/main" val="182354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7</a:t>
            </a:fld>
            <a:endParaRPr lang="en-US"/>
          </a:p>
        </p:txBody>
      </p:sp>
    </p:spTree>
    <p:extLst>
      <p:ext uri="{BB962C8B-B14F-4D97-AF65-F5344CB8AC3E}">
        <p14:creationId xmlns:p14="http://schemas.microsoft.com/office/powerpoint/2010/main" val="4033478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46</a:t>
            </a:fld>
            <a:endParaRPr lang="en-US"/>
          </a:p>
        </p:txBody>
      </p:sp>
    </p:spTree>
    <p:extLst>
      <p:ext uri="{BB962C8B-B14F-4D97-AF65-F5344CB8AC3E}">
        <p14:creationId xmlns:p14="http://schemas.microsoft.com/office/powerpoint/2010/main" val="475503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47</a:t>
            </a:fld>
            <a:endParaRPr lang="en-US"/>
          </a:p>
        </p:txBody>
      </p:sp>
    </p:spTree>
    <p:extLst>
      <p:ext uri="{BB962C8B-B14F-4D97-AF65-F5344CB8AC3E}">
        <p14:creationId xmlns:p14="http://schemas.microsoft.com/office/powerpoint/2010/main" val="4021120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48</a:t>
            </a:fld>
            <a:endParaRPr lang="en-US"/>
          </a:p>
        </p:txBody>
      </p:sp>
    </p:spTree>
    <p:extLst>
      <p:ext uri="{BB962C8B-B14F-4D97-AF65-F5344CB8AC3E}">
        <p14:creationId xmlns:p14="http://schemas.microsoft.com/office/powerpoint/2010/main" val="3278885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49</a:t>
            </a:fld>
            <a:endParaRPr lang="en-US"/>
          </a:p>
        </p:txBody>
      </p:sp>
    </p:spTree>
    <p:extLst>
      <p:ext uri="{BB962C8B-B14F-4D97-AF65-F5344CB8AC3E}">
        <p14:creationId xmlns:p14="http://schemas.microsoft.com/office/powerpoint/2010/main" val="1449789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50</a:t>
            </a:fld>
            <a:endParaRPr lang="en-US"/>
          </a:p>
        </p:txBody>
      </p:sp>
    </p:spTree>
    <p:extLst>
      <p:ext uri="{BB962C8B-B14F-4D97-AF65-F5344CB8AC3E}">
        <p14:creationId xmlns:p14="http://schemas.microsoft.com/office/powerpoint/2010/main" val="551516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51</a:t>
            </a:fld>
            <a:endParaRPr lang="en-US"/>
          </a:p>
        </p:txBody>
      </p:sp>
    </p:spTree>
    <p:extLst>
      <p:ext uri="{BB962C8B-B14F-4D97-AF65-F5344CB8AC3E}">
        <p14:creationId xmlns:p14="http://schemas.microsoft.com/office/powerpoint/2010/main" val="33662035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52</a:t>
            </a:fld>
            <a:endParaRPr lang="en-US"/>
          </a:p>
        </p:txBody>
      </p:sp>
    </p:spTree>
    <p:extLst>
      <p:ext uri="{BB962C8B-B14F-4D97-AF65-F5344CB8AC3E}">
        <p14:creationId xmlns:p14="http://schemas.microsoft.com/office/powerpoint/2010/main" val="3895838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53</a:t>
            </a:fld>
            <a:endParaRPr lang="en-US"/>
          </a:p>
        </p:txBody>
      </p:sp>
    </p:spTree>
    <p:extLst>
      <p:ext uri="{BB962C8B-B14F-4D97-AF65-F5344CB8AC3E}">
        <p14:creationId xmlns:p14="http://schemas.microsoft.com/office/powerpoint/2010/main" val="387866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Vs. Payload</a:t>
            </a:r>
          </a:p>
        </p:txBody>
      </p:sp>
      <p:sp>
        <p:nvSpPr>
          <p:cNvPr id="4" name="Slide Number Placeholder 3"/>
          <p:cNvSpPr>
            <a:spLocks noGrp="1"/>
          </p:cNvSpPr>
          <p:nvPr>
            <p:ph type="sldNum" sz="quarter" idx="5"/>
          </p:nvPr>
        </p:nvSpPr>
        <p:spPr/>
        <p:txBody>
          <a:bodyPr/>
          <a:lstStyle/>
          <a:p>
            <a:fld id="{6D43F7EB-B1C7-4B42-B9B2-09CB6CDA9DAA}" type="slidenum">
              <a:rPr lang="en-US" smtClean="0"/>
              <a:t>54</a:t>
            </a:fld>
            <a:endParaRPr lang="en-US"/>
          </a:p>
        </p:txBody>
      </p:sp>
    </p:spTree>
    <p:extLst>
      <p:ext uri="{BB962C8B-B14F-4D97-AF65-F5344CB8AC3E}">
        <p14:creationId xmlns:p14="http://schemas.microsoft.com/office/powerpoint/2010/main" val="99966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78FF-0291-1E43-CB6D-4210E9543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8F8CD-4804-425B-BBCA-4185DC1E4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2126-C36D-A4D0-DAB9-77F40236B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35D5C-7A72-E125-A777-57B144F8621B}"/>
              </a:ext>
            </a:extLst>
          </p:cNvPr>
          <p:cNvSpPr>
            <a:spLocks noGrp="1"/>
          </p:cNvSpPr>
          <p:nvPr>
            <p:ph type="sldNum" sz="quarter" idx="5"/>
          </p:nvPr>
        </p:nvSpPr>
        <p:spPr/>
        <p:txBody>
          <a:bodyPr/>
          <a:lstStyle/>
          <a:p>
            <a:fld id="{6D43F7EB-B1C7-4B42-B9B2-09CB6CDA9DAA}" type="slidenum">
              <a:rPr lang="en-US" smtClean="0"/>
              <a:t>8</a:t>
            </a:fld>
            <a:endParaRPr lang="en-US"/>
          </a:p>
        </p:txBody>
      </p:sp>
    </p:spTree>
    <p:extLst>
      <p:ext uri="{BB962C8B-B14F-4D97-AF65-F5344CB8AC3E}">
        <p14:creationId xmlns:p14="http://schemas.microsoft.com/office/powerpoint/2010/main" val="981806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3F7EB-B1C7-4B42-B9B2-09CB6CDA9DAA}" type="slidenum">
              <a:rPr lang="en-US" smtClean="0"/>
              <a:t>9</a:t>
            </a:fld>
            <a:endParaRPr lang="en-US"/>
          </a:p>
        </p:txBody>
      </p:sp>
    </p:spTree>
    <p:extLst>
      <p:ext uri="{BB962C8B-B14F-4D97-AF65-F5344CB8AC3E}">
        <p14:creationId xmlns:p14="http://schemas.microsoft.com/office/powerpoint/2010/main" val="105764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78FF-0291-1E43-CB6D-4210E9543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8F8CD-4804-425B-BBCA-4185DC1E4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2126-C36D-A4D0-DAB9-77F40236B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35D5C-7A72-E125-A777-57B144F8621B}"/>
              </a:ext>
            </a:extLst>
          </p:cNvPr>
          <p:cNvSpPr>
            <a:spLocks noGrp="1"/>
          </p:cNvSpPr>
          <p:nvPr>
            <p:ph type="sldNum" sz="quarter" idx="5"/>
          </p:nvPr>
        </p:nvSpPr>
        <p:spPr/>
        <p:txBody>
          <a:bodyPr/>
          <a:lstStyle/>
          <a:p>
            <a:fld id="{6D43F7EB-B1C7-4B42-B9B2-09CB6CDA9DAA}" type="slidenum">
              <a:rPr lang="en-US" smtClean="0"/>
              <a:t>10</a:t>
            </a:fld>
            <a:endParaRPr lang="en-US"/>
          </a:p>
        </p:txBody>
      </p:sp>
    </p:spTree>
    <p:extLst>
      <p:ext uri="{BB962C8B-B14F-4D97-AF65-F5344CB8AC3E}">
        <p14:creationId xmlns:p14="http://schemas.microsoft.com/office/powerpoint/2010/main" val="428516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43F7EB-B1C7-4B42-B9B2-09CB6CDA9DAA}" type="slidenum">
              <a:rPr lang="en-US" smtClean="0"/>
              <a:t>12</a:t>
            </a:fld>
            <a:endParaRPr lang="en-US"/>
          </a:p>
        </p:txBody>
      </p:sp>
    </p:spTree>
    <p:extLst>
      <p:ext uri="{BB962C8B-B14F-4D97-AF65-F5344CB8AC3E}">
        <p14:creationId xmlns:p14="http://schemas.microsoft.com/office/powerpoint/2010/main" val="377465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systems are really systems of systems…….of systems</a:t>
            </a:r>
          </a:p>
        </p:txBody>
      </p:sp>
      <p:sp>
        <p:nvSpPr>
          <p:cNvPr id="4" name="Slide Number Placeholder 3"/>
          <p:cNvSpPr>
            <a:spLocks noGrp="1"/>
          </p:cNvSpPr>
          <p:nvPr>
            <p:ph type="sldNum" sz="quarter" idx="5"/>
          </p:nvPr>
        </p:nvSpPr>
        <p:spPr/>
        <p:txBody>
          <a:bodyPr/>
          <a:lstStyle/>
          <a:p>
            <a:fld id="{6D43F7EB-B1C7-4B42-B9B2-09CB6CDA9DAA}" type="slidenum">
              <a:rPr lang="en-US" smtClean="0"/>
              <a:t>13</a:t>
            </a:fld>
            <a:endParaRPr lang="en-US"/>
          </a:p>
        </p:txBody>
      </p:sp>
    </p:spTree>
    <p:extLst>
      <p:ext uri="{BB962C8B-B14F-4D97-AF65-F5344CB8AC3E}">
        <p14:creationId xmlns:p14="http://schemas.microsoft.com/office/powerpoint/2010/main" val="3422272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0000"/>
        </a:solidFill>
        <a:effectLst/>
      </p:bgPr>
    </p:bg>
    <p:spTree>
      <p:nvGrpSpPr>
        <p:cNvPr id="1" name=""/>
        <p:cNvGrpSpPr/>
        <p:nvPr/>
      </p:nvGrpSpPr>
      <p:grpSpPr>
        <a:xfrm>
          <a:off x="0" y="0"/>
          <a:ext cx="0" cy="0"/>
          <a:chOff x="0" y="0"/>
          <a:chExt cx="0" cy="0"/>
        </a:xfrm>
      </p:grpSpPr>
      <p:pic>
        <p:nvPicPr>
          <p:cNvPr id="10" name="Picture 9" descr="A blue sky with white stars&#10;&#10;Description automatically generated">
            <a:extLst>
              <a:ext uri="{FF2B5EF4-FFF2-40B4-BE49-F238E27FC236}">
                <a16:creationId xmlns:a16="http://schemas.microsoft.com/office/drawing/2014/main" id="{E961B474-7327-0EF6-05D8-2B44F1BC81A5}"/>
              </a:ext>
            </a:extLst>
          </p:cNvPr>
          <p:cNvPicPr>
            <a:picLocks noChangeAspect="1"/>
          </p:cNvPicPr>
          <p:nvPr/>
        </p:nvPicPr>
        <p:blipFill rotWithShape="1">
          <a:blip r:embed="rId2"/>
          <a:srcRect/>
          <a:stretch/>
        </p:blipFill>
        <p:spPr>
          <a:xfrm>
            <a:off x="-1" y="0"/>
            <a:ext cx="12192001" cy="68580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43DBE756-05BD-8443-494C-984861C6FB47}"/>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271BB7D-BA2A-DEFB-F5C8-C0B7B5A2525F}"/>
              </a:ext>
            </a:extLst>
          </p:cNvPr>
          <p:cNvSpPr/>
          <p:nvPr/>
        </p:nvSpPr>
        <p:spPr>
          <a:xfrm>
            <a:off x="0" y="0"/>
            <a:ext cx="12192000" cy="6858000"/>
          </a:xfrm>
          <a:prstGeom prst="rect">
            <a:avLst/>
          </a:prstGeom>
          <a:gradFill flip="none" rotWithShape="1">
            <a:gsLst>
              <a:gs pos="53000">
                <a:schemeClr val="tx1">
                  <a:alpha val="0"/>
                </a:schemeClr>
              </a:gs>
              <a:gs pos="100000">
                <a:schemeClr val="tx1"/>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D509E-1AF8-D740-A561-D9E866D98691}"/>
              </a:ext>
            </a:extLst>
          </p:cNvPr>
          <p:cNvSpPr>
            <a:spLocks noGrp="1"/>
          </p:cNvSpPr>
          <p:nvPr>
            <p:ph type="ctrTitle"/>
          </p:nvPr>
        </p:nvSpPr>
        <p:spPr>
          <a:xfrm>
            <a:off x="1058333" y="1249355"/>
            <a:ext cx="5139267" cy="2306637"/>
          </a:xfrm>
        </p:spPr>
        <p:txBody>
          <a:bodyPr anchor="b"/>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E50A6C2-C104-6544-8D04-7F169391D553}"/>
              </a:ext>
            </a:extLst>
          </p:cNvPr>
          <p:cNvSpPr>
            <a:spLocks noGrp="1"/>
          </p:cNvSpPr>
          <p:nvPr>
            <p:ph type="subTitle" idx="1"/>
          </p:nvPr>
        </p:nvSpPr>
        <p:spPr>
          <a:xfrm>
            <a:off x="1075266" y="3839096"/>
            <a:ext cx="5129696" cy="1655762"/>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0" name="Picture 14">
            <a:extLst>
              <a:ext uri="{FF2B5EF4-FFF2-40B4-BE49-F238E27FC236}">
                <a16:creationId xmlns:a16="http://schemas.microsoft.com/office/drawing/2014/main" id="{DB4D5539-1324-C38A-CCE8-8B31A9B2B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28031" y="185979"/>
            <a:ext cx="2829373" cy="1263113"/>
          </a:xfrm>
          <a:prstGeom prst="rect">
            <a:avLst/>
          </a:prstGeom>
        </p:spPr>
      </p:pic>
    </p:spTree>
    <p:extLst>
      <p:ext uri="{BB962C8B-B14F-4D97-AF65-F5344CB8AC3E}">
        <p14:creationId xmlns:p14="http://schemas.microsoft.com/office/powerpoint/2010/main" val="160252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CF64-4656-884B-8452-4ED846991248}"/>
              </a:ext>
            </a:extLst>
          </p:cNvPr>
          <p:cNvSpPr>
            <a:spLocks noGrp="1"/>
          </p:cNvSpPr>
          <p:nvPr>
            <p:ph type="title"/>
          </p:nvPr>
        </p:nvSpPr>
        <p:spPr>
          <a:xfrm>
            <a:off x="509823" y="333565"/>
            <a:ext cx="9147048" cy="1009651"/>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727A-AF4F-6D45-BB00-5837193DB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CFD1F68-94DD-8243-86FA-7F510BE47CD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68B0BF47-BE58-688A-C64B-344DA3DAD026}"/>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8C647FD7-54DC-6686-1C8F-5D63A7906A77}"/>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9737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 End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3843B-5096-EB0A-B4C0-66BC7F80D57D}"/>
              </a:ext>
            </a:extLst>
          </p:cNvPr>
          <p:cNvPicPr>
            <a:picLocks noChangeAspect="1"/>
          </p:cNvPicPr>
          <p:nvPr/>
        </p:nvPicPr>
        <p:blipFill>
          <a:blip r:embed="rId2"/>
          <a:srcRect/>
          <a:stretch/>
        </p:blipFill>
        <p:spPr>
          <a:xfrm>
            <a:off x="-1" y="0"/>
            <a:ext cx="12192000" cy="6858000"/>
          </a:xfrm>
          <a:prstGeom prst="rect">
            <a:avLst/>
          </a:prstGeom>
        </p:spPr>
      </p:pic>
      <p:pic>
        <p:nvPicPr>
          <p:cNvPr id="4" name="Picture 3" descr="A black background with white lines&#10;&#10;Description automatically generated">
            <a:extLst>
              <a:ext uri="{FF2B5EF4-FFF2-40B4-BE49-F238E27FC236}">
                <a16:creationId xmlns:a16="http://schemas.microsoft.com/office/drawing/2014/main" id="{0D3D8F33-1C89-1098-F45A-B14622CCF092}"/>
              </a:ext>
            </a:extLst>
          </p:cNvPr>
          <p:cNvPicPr>
            <a:picLocks noChangeAspect="1"/>
          </p:cNvPicPr>
          <p:nvPr/>
        </p:nvPicPr>
        <p:blipFill>
          <a:blip r:embed="rId3">
            <a:alphaModFix amt="1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5553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D98-AA98-D848-8BFF-9C0692DF5E73}"/>
              </a:ext>
            </a:extLst>
          </p:cNvPr>
          <p:cNvSpPr>
            <a:spLocks noGrp="1"/>
          </p:cNvSpPr>
          <p:nvPr>
            <p:ph type="title"/>
          </p:nvPr>
        </p:nvSpPr>
        <p:spPr>
          <a:xfrm>
            <a:off x="510424" y="329799"/>
            <a:ext cx="9251643" cy="1009651"/>
          </a:xfrm>
        </p:spPr>
        <p:txBody>
          <a:bodyPr wrap="none" lIns="0" tIns="0" rIns="0" bIns="0" anchor="t">
            <a:noAutofit/>
          </a:bodyPr>
          <a:lstStyle>
            <a:lvl1pPr>
              <a:defRPr sz="3200" b="1" i="0">
                <a:latin typeface="Exo 2 SemiBol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DE82D80-C8BC-E745-9923-B04F53A5D0A7}"/>
              </a:ext>
            </a:extLst>
          </p:cNvPr>
          <p:cNvSpPr>
            <a:spLocks noGrp="1"/>
          </p:cNvSpPr>
          <p:nvPr>
            <p:ph idx="1"/>
          </p:nvPr>
        </p:nvSpPr>
        <p:spPr>
          <a:xfrm>
            <a:off x="510424" y="1608667"/>
            <a:ext cx="11174931" cy="4613339"/>
          </a:xfrm>
        </p:spPr>
        <p:txBody>
          <a:bodyPr wrap="none" lIns="0" tIns="0" rIns="0" bIns="0">
            <a:noAutofit/>
          </a:bodyPr>
          <a:lstStyle>
            <a:lvl1pPr>
              <a:defRPr sz="1800">
                <a:latin typeface="Montserrat" pitchFamily="2" charset="77"/>
              </a:defRPr>
            </a:lvl1pPr>
            <a:lvl2pPr>
              <a:defRPr sz="1800">
                <a:latin typeface="Montserrat" pitchFamily="2" charset="77"/>
              </a:defRPr>
            </a:lvl2pPr>
            <a:lvl3pPr>
              <a:defRPr sz="1800">
                <a:latin typeface="Montserrat" pitchFamily="2" charset="77"/>
              </a:defRPr>
            </a:lvl3pPr>
            <a:lvl4pPr>
              <a:defRPr sz="1800">
                <a:latin typeface="Montserrat" pitchFamily="2" charset="77"/>
              </a:defRPr>
            </a:lvl4pPr>
            <a:lvl5pPr>
              <a:defRPr sz="180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011D2DF-187E-6E40-AF04-C21A6171EE63}"/>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tx1"/>
                </a:solidFill>
                <a:latin typeface="Montserrat" pitchFamily="2" charset="77"/>
              </a:defRPr>
            </a:lvl1pPr>
          </a:lstStyle>
          <a:p>
            <a:fld id="{3A98EE3D-8CD1-4C3F-BD1C-C98C9596463C}" type="slidenum">
              <a:rPr lang="en-US" smtClean="0"/>
              <a:t>‹#›</a:t>
            </a:fld>
            <a:endParaRPr lang="en-US" dirty="0"/>
          </a:p>
        </p:txBody>
      </p:sp>
      <p:sp>
        <p:nvSpPr>
          <p:cNvPr id="13" name="TextBox 12">
            <a:extLst>
              <a:ext uri="{FF2B5EF4-FFF2-40B4-BE49-F238E27FC236}">
                <a16:creationId xmlns:a16="http://schemas.microsoft.com/office/drawing/2014/main" id="{78A96F29-6668-5665-8E7A-3A00FBDA736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2C068E0F-D4A7-60BD-2CFA-9ED75C64DF2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3337296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10000">
              <a:schemeClr val="accent3"/>
            </a:gs>
            <a:gs pos="100000">
              <a:schemeClr val="accent1"/>
            </a:gs>
          </a:gsLst>
          <a:lin ang="18900000" scaled="1"/>
        </a:gradFill>
        <a:effectLst/>
      </p:bgPr>
    </p:bg>
    <p:spTree>
      <p:nvGrpSpPr>
        <p:cNvPr id="1" name=""/>
        <p:cNvGrpSpPr/>
        <p:nvPr/>
      </p:nvGrpSpPr>
      <p:grpSpPr>
        <a:xfrm>
          <a:off x="0" y="0"/>
          <a:ext cx="0" cy="0"/>
          <a:chOff x="0" y="0"/>
          <a:chExt cx="0" cy="0"/>
        </a:xfrm>
      </p:grpSpPr>
      <p:pic>
        <p:nvPicPr>
          <p:cNvPr id="14" name="Picture 13" descr="A black background with white lines&#10;&#10;Description automatically generated">
            <a:extLst>
              <a:ext uri="{FF2B5EF4-FFF2-40B4-BE49-F238E27FC236}">
                <a16:creationId xmlns:a16="http://schemas.microsoft.com/office/drawing/2014/main" id="{B9B3FC84-400A-C329-0D90-EB1B9555BEC9}"/>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7AB92-7BD5-2045-BBCF-E01A12466CCF}"/>
              </a:ext>
            </a:extLst>
          </p:cNvPr>
          <p:cNvSpPr>
            <a:spLocks noGrp="1"/>
          </p:cNvSpPr>
          <p:nvPr>
            <p:ph type="title"/>
          </p:nvPr>
        </p:nvSpPr>
        <p:spPr>
          <a:xfrm>
            <a:off x="1049866" y="677333"/>
            <a:ext cx="10515600" cy="2852737"/>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20838DC-C4C4-1F42-8199-CCA05EB59A73}"/>
              </a:ext>
            </a:extLst>
          </p:cNvPr>
          <p:cNvSpPr>
            <a:spLocks noGrp="1"/>
          </p:cNvSpPr>
          <p:nvPr>
            <p:ph type="body" idx="1"/>
          </p:nvPr>
        </p:nvSpPr>
        <p:spPr>
          <a:xfrm>
            <a:off x="1066800" y="383182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C9D9DB52-A10E-51DC-B3E4-1D488A294EA8}"/>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solidFill>
                  <a:schemeClr val="bg1"/>
                </a:solidFill>
                <a:latin typeface="Montserrat" pitchFamily="2" charset="77"/>
              </a:rPr>
              <a:t>© 2023 Final Frontier Security. All Rights Reserved.</a:t>
            </a:r>
          </a:p>
        </p:txBody>
      </p:sp>
      <p:pic>
        <p:nvPicPr>
          <p:cNvPr id="23" name="Picture 22" descr="A cartoon of a planet earth and stars&#10;&#10;Description automatically generated">
            <a:extLst>
              <a:ext uri="{FF2B5EF4-FFF2-40B4-BE49-F238E27FC236}">
                <a16:creationId xmlns:a16="http://schemas.microsoft.com/office/drawing/2014/main" id="{C94984BE-BF1F-9509-D6D4-E0191B407B1B}"/>
              </a:ext>
            </a:extLst>
          </p:cNvPr>
          <p:cNvPicPr>
            <a:picLocks noChangeAspect="1"/>
          </p:cNvPicPr>
          <p:nvPr/>
        </p:nvPicPr>
        <p:blipFill>
          <a:blip r:embed="rId3"/>
          <a:stretch>
            <a:fillRect/>
          </a:stretch>
        </p:blipFill>
        <p:spPr>
          <a:xfrm>
            <a:off x="10303254" y="245738"/>
            <a:ext cx="1466376" cy="651723"/>
          </a:xfrm>
          <a:prstGeom prst="rect">
            <a:avLst/>
          </a:prstGeom>
        </p:spPr>
      </p:pic>
      <p:sp>
        <p:nvSpPr>
          <p:cNvPr id="24" name="Slide Number Placeholder 5">
            <a:extLst>
              <a:ext uri="{FF2B5EF4-FFF2-40B4-BE49-F238E27FC236}">
                <a16:creationId xmlns:a16="http://schemas.microsoft.com/office/drawing/2014/main" id="{2BD90324-4C92-2838-A1D2-69BF9FE2FF4C}"/>
              </a:ext>
            </a:extLst>
          </p:cNvPr>
          <p:cNvSpPr>
            <a:spLocks noGrp="1"/>
          </p:cNvSpPr>
          <p:nvPr>
            <p:ph type="sldNum" sz="quarter" idx="12"/>
          </p:nvPr>
        </p:nvSpPr>
        <p:spPr>
          <a:xfrm>
            <a:off x="8991600" y="6333067"/>
            <a:ext cx="2743200" cy="365125"/>
          </a:xfrm>
        </p:spPr>
        <p:txBody>
          <a:bodyPr wrap="none" lIns="0" tIns="0" rIns="0" bIns="0" anchor="t" anchorCtr="0"/>
          <a:lstStyle>
            <a:lvl1pPr>
              <a:defRPr sz="800">
                <a:solidFill>
                  <a:schemeClr val="bg1"/>
                </a:solidFill>
                <a:latin typeface="Montserrat" pitchFamily="2" charset="7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40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5E2-4ECA-184E-9C94-4A0106845473}"/>
              </a:ext>
            </a:extLst>
          </p:cNvPr>
          <p:cNvSpPr>
            <a:spLocks noGrp="1"/>
          </p:cNvSpPr>
          <p:nvPr>
            <p:ph type="title"/>
          </p:nvPr>
        </p:nvSpPr>
        <p:spPr>
          <a:xfrm>
            <a:off x="509822" y="333565"/>
            <a:ext cx="9243777"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497822-4DA7-A944-80AB-D8A7551596D2}"/>
              </a:ext>
            </a:extLst>
          </p:cNvPr>
          <p:cNvSpPr>
            <a:spLocks noGrp="1"/>
          </p:cNvSpPr>
          <p:nvPr>
            <p:ph sz="half" idx="1"/>
          </p:nvPr>
        </p:nvSpPr>
        <p:spPr>
          <a:xfrm>
            <a:off x="503767"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FF3666-DC57-A345-9A0F-B026EDB4F7AC}"/>
              </a:ext>
            </a:extLst>
          </p:cNvPr>
          <p:cNvSpPr>
            <a:spLocks noGrp="1"/>
          </p:cNvSpPr>
          <p:nvPr>
            <p:ph sz="half" idx="2"/>
          </p:nvPr>
        </p:nvSpPr>
        <p:spPr>
          <a:xfrm>
            <a:off x="6555536" y="161264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B99AFE-22A8-9740-9FCB-A4D05B78349A}"/>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6" name="TextBox 15">
            <a:extLst>
              <a:ext uri="{FF2B5EF4-FFF2-40B4-BE49-F238E27FC236}">
                <a16:creationId xmlns:a16="http://schemas.microsoft.com/office/drawing/2014/main" id="{9E2C2EE1-AA38-67F4-E03F-A71434CE984C}"/>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7" name="Picture 16" descr="A cartoon of a planet earth and stars&#10;&#10;Description automatically generated">
            <a:extLst>
              <a:ext uri="{FF2B5EF4-FFF2-40B4-BE49-F238E27FC236}">
                <a16:creationId xmlns:a16="http://schemas.microsoft.com/office/drawing/2014/main" id="{28E1E0A8-988B-94D0-280F-EF67BB2CD42C}"/>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420338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F24D-4D3B-EA4E-9A9C-A0C214B2967A}"/>
              </a:ext>
            </a:extLst>
          </p:cNvPr>
          <p:cNvSpPr>
            <a:spLocks noGrp="1"/>
          </p:cNvSpPr>
          <p:nvPr>
            <p:ph type="title"/>
          </p:nvPr>
        </p:nvSpPr>
        <p:spPr>
          <a:xfrm>
            <a:off x="503767" y="328550"/>
            <a:ext cx="9258300" cy="6323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59ECC-AA34-C540-A79A-8FF0CB0429CE}"/>
              </a:ext>
            </a:extLst>
          </p:cNvPr>
          <p:cNvSpPr>
            <a:spLocks noGrp="1"/>
          </p:cNvSpPr>
          <p:nvPr>
            <p:ph type="body" idx="1"/>
          </p:nvPr>
        </p:nvSpPr>
        <p:spPr>
          <a:xfrm>
            <a:off x="503767" y="1566577"/>
            <a:ext cx="5157787"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65F3A-94B5-674D-9EA0-F3D2AF3A61A3}"/>
              </a:ext>
            </a:extLst>
          </p:cNvPr>
          <p:cNvSpPr>
            <a:spLocks noGrp="1"/>
          </p:cNvSpPr>
          <p:nvPr>
            <p:ph sz="half" idx="2"/>
          </p:nvPr>
        </p:nvSpPr>
        <p:spPr>
          <a:xfrm>
            <a:off x="503767" y="221246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DBC18-A4B6-EF4C-8C42-C3DD4790908E}"/>
              </a:ext>
            </a:extLst>
          </p:cNvPr>
          <p:cNvSpPr>
            <a:spLocks noGrp="1"/>
          </p:cNvSpPr>
          <p:nvPr>
            <p:ph type="body" sz="quarter" idx="3"/>
          </p:nvPr>
        </p:nvSpPr>
        <p:spPr>
          <a:xfrm>
            <a:off x="6538915" y="1566577"/>
            <a:ext cx="5183188" cy="376237"/>
          </a:xfrm>
        </p:spPr>
        <p:txBody>
          <a:bodyPr anchor="t"/>
          <a:lstStyle>
            <a:lvl1pPr marL="0" indent="0">
              <a:buNone/>
              <a:defRPr sz="2200" b="1" i="0">
                <a:latin typeface="Exo 2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364C-AE17-F441-B519-ED310712CC0A}"/>
              </a:ext>
            </a:extLst>
          </p:cNvPr>
          <p:cNvSpPr>
            <a:spLocks noGrp="1"/>
          </p:cNvSpPr>
          <p:nvPr>
            <p:ph sz="quarter" idx="4"/>
          </p:nvPr>
        </p:nvSpPr>
        <p:spPr>
          <a:xfrm>
            <a:off x="6538915" y="221246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DD2626-FC45-E046-A05E-1C2332C77462}"/>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4" name="TextBox 13">
            <a:extLst>
              <a:ext uri="{FF2B5EF4-FFF2-40B4-BE49-F238E27FC236}">
                <a16:creationId xmlns:a16="http://schemas.microsoft.com/office/drawing/2014/main" id="{08F58C79-F284-BBE6-49B1-B9310A6EEC9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5" name="Picture 14" descr="A cartoon of a planet earth and stars&#10;&#10;Description automatically generated">
            <a:extLst>
              <a:ext uri="{FF2B5EF4-FFF2-40B4-BE49-F238E27FC236}">
                <a16:creationId xmlns:a16="http://schemas.microsoft.com/office/drawing/2014/main" id="{F59B323F-38CD-7E8C-3F96-FDC4CD1F9A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129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5DE1-7C9A-6647-BD17-C40D29B51E7D}"/>
              </a:ext>
            </a:extLst>
          </p:cNvPr>
          <p:cNvSpPr>
            <a:spLocks noGrp="1"/>
          </p:cNvSpPr>
          <p:nvPr>
            <p:ph type="title"/>
          </p:nvPr>
        </p:nvSpPr>
        <p:spPr>
          <a:xfrm>
            <a:off x="503767" y="333565"/>
            <a:ext cx="9147048" cy="1009651"/>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830FDC0-E382-A44B-8741-FE114F44066B}"/>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9" name="TextBox 8">
            <a:extLst>
              <a:ext uri="{FF2B5EF4-FFF2-40B4-BE49-F238E27FC236}">
                <a16:creationId xmlns:a16="http://schemas.microsoft.com/office/drawing/2014/main" id="{110FB649-2FAF-6976-9167-9A1C5D974504}"/>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0" name="Picture 9" descr="A cartoon of a planet earth and stars&#10;&#10;Description automatically generated">
            <a:extLst>
              <a:ext uri="{FF2B5EF4-FFF2-40B4-BE49-F238E27FC236}">
                <a16:creationId xmlns:a16="http://schemas.microsoft.com/office/drawing/2014/main" id="{0B3B71E3-8E48-D48D-06AE-5C2049E9BEF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368673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C12392-F3BD-6E42-B8BB-99784860415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47D4151D-7A91-F0C2-1A91-F7A88658E52E}"/>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8" name="Picture 7" descr="A cartoon of a planet earth and stars&#10;&#10;Description automatically generated">
            <a:extLst>
              <a:ext uri="{FF2B5EF4-FFF2-40B4-BE49-F238E27FC236}">
                <a16:creationId xmlns:a16="http://schemas.microsoft.com/office/drawing/2014/main" id="{FB48BD20-D55F-ABBF-6456-6A22F59BC439}"/>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92365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1A4A-548C-C64D-A4C9-28880E087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C3354-FCC4-CF4F-8214-DFEC3A191FFB}"/>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74DE7-BEBF-6940-892B-8D31C7988930}"/>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72740CA-045B-C042-AFC0-FF220B3EE265}"/>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pPr/>
              <a:t>‹#›</a:t>
            </a:fld>
            <a:endParaRPr lang="en-US" dirty="0"/>
          </a:p>
        </p:txBody>
      </p:sp>
      <p:sp>
        <p:nvSpPr>
          <p:cNvPr id="10" name="TextBox 9">
            <a:extLst>
              <a:ext uri="{FF2B5EF4-FFF2-40B4-BE49-F238E27FC236}">
                <a16:creationId xmlns:a16="http://schemas.microsoft.com/office/drawing/2014/main" id="{0CE8B9CE-EBEF-44FC-D153-AF47D27AA3BD}"/>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651CE0AC-719D-3B39-12C7-4E874ADF126D}"/>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296177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7491-AE1E-5B4D-A8CB-A3A805F17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08A4B6-FD4B-8E4F-9072-6207883E4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5740BE-2715-5A4E-A27B-ACB499156065}"/>
              </a:ext>
            </a:extLst>
          </p:cNvPr>
          <p:cNvSpPr>
            <a:spLocks noGrp="1"/>
          </p:cNvSpPr>
          <p:nvPr>
            <p:ph type="body" sz="half" idx="2"/>
          </p:nvPr>
        </p:nvSpPr>
        <p:spPr>
          <a:xfrm>
            <a:off x="839788" y="2301081"/>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27B712-635A-1C48-B3B1-225F46D0AFE7}"/>
              </a:ext>
            </a:extLst>
          </p:cNvPr>
          <p:cNvSpPr>
            <a:spLocks noGrp="1"/>
          </p:cNvSpPr>
          <p:nvPr>
            <p:ph type="sldNum" sz="quarter" idx="12"/>
          </p:nvPr>
        </p:nvSpPr>
        <p:spPr>
          <a:xfrm>
            <a:off x="8993936" y="6332135"/>
            <a:ext cx="2743200" cy="365125"/>
          </a:xfrm>
        </p:spPr>
        <p:txBody>
          <a:bodyPr/>
          <a:lstStyle>
            <a:lvl1pPr>
              <a:defRPr sz="800"/>
            </a:lvl1pPr>
          </a:lstStyle>
          <a:p>
            <a:fld id="{3A98EE3D-8CD1-4C3F-BD1C-C98C9596463C}" type="slidenum">
              <a:rPr lang="en-US" smtClean="0"/>
              <a:t>‹#›</a:t>
            </a:fld>
            <a:endParaRPr lang="en-US" dirty="0"/>
          </a:p>
        </p:txBody>
      </p:sp>
      <p:sp>
        <p:nvSpPr>
          <p:cNvPr id="10" name="TextBox 9">
            <a:extLst>
              <a:ext uri="{FF2B5EF4-FFF2-40B4-BE49-F238E27FC236}">
                <a16:creationId xmlns:a16="http://schemas.microsoft.com/office/drawing/2014/main" id="{6D460204-398A-8319-673B-BD6AFA949B1F}"/>
              </a:ext>
            </a:extLst>
          </p:cNvPr>
          <p:cNvSpPr txBox="1"/>
          <p:nvPr/>
        </p:nvSpPr>
        <p:spPr>
          <a:xfrm>
            <a:off x="495300" y="6333067"/>
            <a:ext cx="5600700" cy="369332"/>
          </a:xfrm>
          <a:prstGeom prst="rect">
            <a:avLst/>
          </a:prstGeom>
          <a:noFill/>
        </p:spPr>
        <p:txBody>
          <a:bodyPr wrap="square" lIns="0" tIns="0" rIns="0" bIns="0" rtlCol="0">
            <a:noAutofit/>
          </a:bodyPr>
          <a:lstStyle/>
          <a:p>
            <a:r>
              <a:rPr lang="en-US" sz="800">
                <a:latin typeface="Montserrat" pitchFamily="2" charset="77"/>
              </a:rPr>
              <a:t>© 2023 Final Frontier Security. All Rights Reserved.</a:t>
            </a:r>
          </a:p>
        </p:txBody>
      </p:sp>
      <p:pic>
        <p:nvPicPr>
          <p:cNvPr id="11" name="Picture 10" descr="A cartoon of a planet earth and stars&#10;&#10;Description automatically generated">
            <a:extLst>
              <a:ext uri="{FF2B5EF4-FFF2-40B4-BE49-F238E27FC236}">
                <a16:creationId xmlns:a16="http://schemas.microsoft.com/office/drawing/2014/main" id="{082215F0-4A53-53FB-9BD2-05EF670A7266}"/>
              </a:ext>
            </a:extLst>
          </p:cNvPr>
          <p:cNvPicPr>
            <a:picLocks noChangeAspect="1"/>
          </p:cNvPicPr>
          <p:nvPr/>
        </p:nvPicPr>
        <p:blipFill>
          <a:blip r:embed="rId2"/>
          <a:stretch>
            <a:fillRect/>
          </a:stretch>
        </p:blipFill>
        <p:spPr>
          <a:xfrm>
            <a:off x="10303254" y="245738"/>
            <a:ext cx="1466376" cy="651723"/>
          </a:xfrm>
          <a:prstGeom prst="rect">
            <a:avLst/>
          </a:prstGeom>
        </p:spPr>
      </p:pic>
    </p:spTree>
    <p:extLst>
      <p:ext uri="{BB962C8B-B14F-4D97-AF65-F5344CB8AC3E}">
        <p14:creationId xmlns:p14="http://schemas.microsoft.com/office/powerpoint/2010/main" val="115167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A3D46-2134-8844-B1AF-905E4817F139}"/>
              </a:ext>
            </a:extLst>
          </p:cNvPr>
          <p:cNvSpPr>
            <a:spLocks noGrp="1"/>
          </p:cNvSpPr>
          <p:nvPr>
            <p:ph type="title"/>
          </p:nvPr>
        </p:nvSpPr>
        <p:spPr>
          <a:xfrm>
            <a:off x="509823" y="333565"/>
            <a:ext cx="9147048" cy="1009651"/>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30EB473-4900-7E49-BE7F-E480C94CC81C}"/>
              </a:ext>
            </a:extLst>
          </p:cNvPr>
          <p:cNvSpPr>
            <a:spLocks noGrp="1"/>
          </p:cNvSpPr>
          <p:nvPr>
            <p:ph type="body" idx="1"/>
          </p:nvPr>
        </p:nvSpPr>
        <p:spPr>
          <a:xfrm>
            <a:off x="509823" y="1606169"/>
            <a:ext cx="11199146" cy="435133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919306-4797-144B-B9C0-BB326B609C2C}"/>
              </a:ext>
            </a:extLst>
          </p:cNvPr>
          <p:cNvSpPr>
            <a:spLocks noGrp="1"/>
          </p:cNvSpPr>
          <p:nvPr>
            <p:ph type="sldNum" sz="quarter" idx="4"/>
          </p:nvPr>
        </p:nvSpPr>
        <p:spPr>
          <a:xfrm>
            <a:off x="8993936" y="6340602"/>
            <a:ext cx="2743200" cy="365125"/>
          </a:xfrm>
          <a:prstGeom prst="rect">
            <a:avLst/>
          </a:prstGeom>
        </p:spPr>
        <p:txBody>
          <a:bodyPr vert="horz" wrap="none" lIns="0" tIns="0" rIns="0" bIns="0" rtlCol="0" anchor="t" anchorCtr="0"/>
          <a:lstStyle>
            <a:lvl1pPr algn="r">
              <a:defRPr sz="800">
                <a:solidFill>
                  <a:schemeClr val="tx1"/>
                </a:solidFill>
                <a:latin typeface="Montserrat" pitchFamily="2" charset="77"/>
              </a:defRPr>
            </a:lvl1pPr>
          </a:lstStyle>
          <a:p>
            <a:fld id="{3A98EE3D-8CD1-4C3F-BD1C-C98C9596463C}" type="slidenum">
              <a:rPr lang="en-US" smtClean="0"/>
              <a:t>‹#›</a:t>
            </a:fld>
            <a:endParaRPr lang="en-US" dirty="0"/>
          </a:p>
        </p:txBody>
      </p:sp>
      <p:grpSp>
        <p:nvGrpSpPr>
          <p:cNvPr id="4" name="Group 3">
            <a:extLst>
              <a:ext uri="{FF2B5EF4-FFF2-40B4-BE49-F238E27FC236}">
                <a16:creationId xmlns:a16="http://schemas.microsoft.com/office/drawing/2014/main" id="{730F9E0D-B9E5-914F-56CF-22A7515DD39A}"/>
              </a:ext>
            </a:extLst>
          </p:cNvPr>
          <p:cNvGrpSpPr/>
          <p:nvPr/>
        </p:nvGrpSpPr>
        <p:grpSpPr>
          <a:xfrm>
            <a:off x="-1" y="0"/>
            <a:ext cx="11040256" cy="6018553"/>
            <a:chOff x="-1" y="0"/>
            <a:chExt cx="11040256" cy="6018553"/>
          </a:xfrm>
        </p:grpSpPr>
        <p:sp>
          <p:nvSpPr>
            <p:cNvPr id="5" name="Rectangle 4">
              <a:extLst>
                <a:ext uri="{FF2B5EF4-FFF2-40B4-BE49-F238E27FC236}">
                  <a16:creationId xmlns:a16="http://schemas.microsoft.com/office/drawing/2014/main" id="{79444605-2439-8802-7F06-B46EBED52D4C}"/>
                </a:ext>
              </a:extLst>
            </p:cNvPr>
            <p:cNvSpPr/>
            <p:nvPr userDrawn="1"/>
          </p:nvSpPr>
          <p:spPr>
            <a:xfrm>
              <a:off x="-1" y="0"/>
              <a:ext cx="74952" cy="6018553"/>
            </a:xfrm>
            <a:prstGeom prst="rect">
              <a:avLst/>
            </a:prstGeom>
            <a:gradFill flip="none" rotWithShape="1">
              <a:gsLst>
                <a:gs pos="10000">
                  <a:schemeClr val="accent1"/>
                </a:gs>
                <a:gs pos="100000">
                  <a:schemeClr val="accent1">
                    <a:alpha val="235"/>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0CEC31-4EC3-108D-33B8-72E2C683FCB0}"/>
                </a:ext>
              </a:extLst>
            </p:cNvPr>
            <p:cNvSpPr/>
            <p:nvPr userDrawn="1"/>
          </p:nvSpPr>
          <p:spPr>
            <a:xfrm rot="16200000">
              <a:off x="5516379" y="-5448923"/>
              <a:ext cx="74952" cy="10972800"/>
            </a:xfrm>
            <a:prstGeom prst="rect">
              <a:avLst/>
            </a:prstGeom>
            <a:gradFill flip="none" rotWithShape="1">
              <a:gsLst>
                <a:gs pos="10000">
                  <a:schemeClr val="accent1"/>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7799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3200" b="1" i="0" kern="1200">
          <a:solidFill>
            <a:schemeClr val="tx1"/>
          </a:solidFill>
          <a:latin typeface="Exo 2 SemiBold" pitchFamily="2" charset="77"/>
          <a:ea typeface="+mj-ea"/>
          <a:cs typeface="+mj-cs"/>
        </a:defRPr>
      </a:lvl1pPr>
    </p:titleStyle>
    <p:body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92">
          <p15:clr>
            <a:srgbClr val="F26B43"/>
          </p15:clr>
        </p15:guide>
        <p15:guide id="4" pos="312">
          <p15:clr>
            <a:srgbClr val="F26B43"/>
          </p15:clr>
        </p15:guide>
        <p15:guide id="5" orient="horz" pos="3984">
          <p15:clr>
            <a:srgbClr val="F26B43"/>
          </p15:clr>
        </p15:guide>
        <p15:guide id="6" orient="horz" pos="3768">
          <p15:clr>
            <a:srgbClr val="F26B43"/>
          </p15:clr>
        </p15:guide>
        <p15:guide id="7" orient="horz" pos="432">
          <p15:clr>
            <a:srgbClr val="F26B43"/>
          </p15:clr>
        </p15:guide>
        <p15:guide id="8" orient="horz" pos="1008">
          <p15:clr>
            <a:srgbClr val="F26B43"/>
          </p15:clr>
        </p15:guide>
        <p15:guide id="9" orient="horz" pos="720">
          <p15:clr>
            <a:srgbClr val="F26B43"/>
          </p15:clr>
        </p15:guide>
        <p15:guide id="10" pos="6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tclass@finalfrontiersecurity.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F9D2-0E23-71CE-3F0C-142924613980}"/>
              </a:ext>
            </a:extLst>
          </p:cNvPr>
          <p:cNvSpPr>
            <a:spLocks noGrp="1"/>
          </p:cNvSpPr>
          <p:nvPr>
            <p:ph type="title"/>
          </p:nvPr>
        </p:nvSpPr>
        <p:spPr/>
        <p:txBody>
          <a:bodyPr/>
          <a:lstStyle/>
          <a:p>
            <a:r>
              <a:rPr lang="en-US" dirty="0"/>
              <a:t>Classroom Info:	</a:t>
            </a:r>
          </a:p>
        </p:txBody>
      </p:sp>
      <p:sp>
        <p:nvSpPr>
          <p:cNvPr id="3" name="Content Placeholder 2">
            <a:extLst>
              <a:ext uri="{FF2B5EF4-FFF2-40B4-BE49-F238E27FC236}">
                <a16:creationId xmlns:a16="http://schemas.microsoft.com/office/drawing/2014/main" id="{14C28553-AFEE-763E-0167-A463909E5F77}"/>
              </a:ext>
            </a:extLst>
          </p:cNvPr>
          <p:cNvSpPr>
            <a:spLocks noGrp="1"/>
          </p:cNvSpPr>
          <p:nvPr>
            <p:ph idx="1"/>
          </p:nvPr>
        </p:nvSpPr>
        <p:spPr/>
        <p:txBody>
          <a:bodyPr/>
          <a:lstStyle/>
          <a:p>
            <a:r>
              <a:rPr lang="en-US" sz="5400" dirty="0"/>
              <a:t>WIFI</a:t>
            </a:r>
          </a:p>
          <a:p>
            <a:pPr lvl="1"/>
            <a:r>
              <a:rPr lang="en-US" sz="5400" dirty="0"/>
              <a:t>SSID: ICCCS13</a:t>
            </a:r>
          </a:p>
          <a:p>
            <a:pPr lvl="1"/>
            <a:r>
              <a:rPr lang="en-US" sz="5400" dirty="0"/>
              <a:t>PW: </a:t>
            </a:r>
            <a:r>
              <a:rPr lang="en-US" sz="5400" dirty="0" err="1"/>
              <a:t>CriticismFrequencyProfit</a:t>
            </a:r>
            <a:endParaRPr lang="en-US" sz="5400" dirty="0"/>
          </a:p>
          <a:p>
            <a:r>
              <a:rPr lang="en-US" sz="3600" dirty="0"/>
              <a:t>Canvas: </a:t>
            </a:r>
            <a:r>
              <a:rPr lang="en-US" sz="3600" dirty="0" err="1"/>
              <a:t>canvas.finalfrontiersecurity.com</a:t>
            </a:r>
            <a:endParaRPr lang="en-US" sz="3600" dirty="0"/>
          </a:p>
          <a:p>
            <a:r>
              <a:rPr lang="en-US" sz="3600" dirty="0"/>
              <a:t>Username: </a:t>
            </a:r>
            <a:r>
              <a:rPr lang="en-US" sz="3600" dirty="0">
                <a:hlinkClick r:id="rId2"/>
              </a:rPr>
              <a:t>satclass@finalfrontiersecurity.com</a:t>
            </a:r>
            <a:endParaRPr lang="en-US" sz="3600" dirty="0"/>
          </a:p>
          <a:p>
            <a:r>
              <a:rPr lang="en-US" sz="3600" dirty="0"/>
              <a:t>Password: space_pirate11!!</a:t>
            </a:r>
            <a:endParaRPr lang="en-US" sz="5400" dirty="0"/>
          </a:p>
        </p:txBody>
      </p:sp>
    </p:spTree>
    <p:extLst>
      <p:ext uri="{BB962C8B-B14F-4D97-AF65-F5344CB8AC3E}">
        <p14:creationId xmlns:p14="http://schemas.microsoft.com/office/powerpoint/2010/main" val="383059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AB3-541A-2260-197F-46C5D1F52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5FE80-4B8A-1C81-1A0F-20E106814626}"/>
              </a:ext>
            </a:extLst>
          </p:cNvPr>
          <p:cNvSpPr>
            <a:spLocks noGrp="1"/>
          </p:cNvSpPr>
          <p:nvPr>
            <p:ph type="title"/>
          </p:nvPr>
        </p:nvSpPr>
        <p:spPr/>
        <p:txBody>
          <a:bodyPr/>
          <a:lstStyle/>
          <a:p>
            <a:r>
              <a:rPr lang="en-US" b="1" dirty="0">
                <a:solidFill>
                  <a:srgbClr val="00B0F0"/>
                </a:solidFill>
              </a:rPr>
              <a:t>So What?</a:t>
            </a:r>
          </a:p>
        </p:txBody>
      </p:sp>
      <p:sp>
        <p:nvSpPr>
          <p:cNvPr id="3" name="Content Placeholder 2">
            <a:extLst>
              <a:ext uri="{FF2B5EF4-FFF2-40B4-BE49-F238E27FC236}">
                <a16:creationId xmlns:a16="http://schemas.microsoft.com/office/drawing/2014/main" id="{ABA63757-C4E5-B4EF-DDCD-062FC63ED41A}"/>
              </a:ext>
            </a:extLst>
          </p:cNvPr>
          <p:cNvSpPr>
            <a:spLocks noGrp="1"/>
          </p:cNvSpPr>
          <p:nvPr>
            <p:ph idx="1"/>
          </p:nvPr>
        </p:nvSpPr>
        <p:spPr/>
        <p:txBody>
          <a:bodyPr>
            <a:normAutofit/>
          </a:bodyPr>
          <a:lstStyle/>
          <a:p>
            <a:r>
              <a:rPr lang="en-US" dirty="0"/>
              <a:t>Very limited international communication</a:t>
            </a:r>
          </a:p>
          <a:p>
            <a:r>
              <a:rPr lang="en-US" dirty="0"/>
              <a:t>No weather forecasting</a:t>
            </a:r>
          </a:p>
          <a:p>
            <a:r>
              <a:rPr lang="en-US" dirty="0"/>
              <a:t>No PNT</a:t>
            </a:r>
          </a:p>
          <a:p>
            <a:pPr lvl="1"/>
            <a:r>
              <a:rPr lang="en-US" dirty="0"/>
              <a:t>Flights grounded, ships lost at sea, inability for most people to navigate</a:t>
            </a:r>
          </a:p>
          <a:p>
            <a:r>
              <a:rPr lang="en-US" dirty="0"/>
              <a:t>No time</a:t>
            </a:r>
          </a:p>
          <a:p>
            <a:pPr lvl="1"/>
            <a:r>
              <a:rPr lang="en-US" dirty="0"/>
              <a:t>Encryption</a:t>
            </a:r>
          </a:p>
          <a:p>
            <a:pPr lvl="1"/>
            <a:r>
              <a:rPr lang="en-US" dirty="0"/>
              <a:t>Financial transactions</a:t>
            </a:r>
          </a:p>
          <a:p>
            <a:pPr lvl="1"/>
            <a:r>
              <a:rPr lang="en-US" dirty="0"/>
              <a:t>Network protocol failures</a:t>
            </a:r>
          </a:p>
          <a:p>
            <a:r>
              <a:rPr lang="en-US" dirty="0"/>
              <a:t>A bit hyperbolic, but illustrative of how important space has become</a:t>
            </a:r>
          </a:p>
        </p:txBody>
      </p:sp>
    </p:spTree>
    <p:extLst>
      <p:ext uri="{BB962C8B-B14F-4D97-AF65-F5344CB8AC3E}">
        <p14:creationId xmlns:p14="http://schemas.microsoft.com/office/powerpoint/2010/main" val="32517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F5C2-5C08-4F15-8030-2A562EFBA14C}"/>
              </a:ext>
            </a:extLst>
          </p:cNvPr>
          <p:cNvSpPr>
            <a:spLocks noGrp="1"/>
          </p:cNvSpPr>
          <p:nvPr>
            <p:ph type="title"/>
          </p:nvPr>
        </p:nvSpPr>
        <p:spPr/>
        <p:txBody>
          <a:bodyPr/>
          <a:lstStyle/>
          <a:p>
            <a:r>
              <a:rPr lang="en-US" dirty="0">
                <a:solidFill>
                  <a:srgbClr val="00B0F0"/>
                </a:solidFill>
              </a:rPr>
              <a:t>Key Terms &amp; Definitions</a:t>
            </a:r>
          </a:p>
        </p:txBody>
      </p:sp>
      <p:sp>
        <p:nvSpPr>
          <p:cNvPr id="3" name="Content Placeholder 2">
            <a:extLst>
              <a:ext uri="{FF2B5EF4-FFF2-40B4-BE49-F238E27FC236}">
                <a16:creationId xmlns:a16="http://schemas.microsoft.com/office/drawing/2014/main" id="{655B6C68-358C-B371-7EF2-81E06A114B1F}"/>
              </a:ext>
            </a:extLst>
          </p:cNvPr>
          <p:cNvSpPr>
            <a:spLocks noGrp="1"/>
          </p:cNvSpPr>
          <p:nvPr>
            <p:ph idx="1"/>
          </p:nvPr>
        </p:nvSpPr>
        <p:spPr/>
        <p:txBody>
          <a:bodyPr wrap="square"/>
          <a:lstStyle/>
          <a:p>
            <a:r>
              <a:rPr lang="en-US" dirty="0"/>
              <a:t>SDR: Software defined radio capable of reprogramming RF communications characteristics</a:t>
            </a:r>
          </a:p>
          <a:p>
            <a:r>
              <a:rPr lang="en-US" dirty="0"/>
              <a:t>Modem: modulates and demodulates RF signals</a:t>
            </a:r>
          </a:p>
          <a:p>
            <a:r>
              <a:rPr lang="en-US" dirty="0"/>
              <a:t>Telemetry (TLM): Data from a spacecraft is telemetry, engineering (housekeeping) or science data</a:t>
            </a:r>
          </a:p>
          <a:p>
            <a:r>
              <a:rPr lang="en-US" dirty="0"/>
              <a:t>Command / Task: request made to the satellite or payload to do or report something</a:t>
            </a:r>
          </a:p>
          <a:p>
            <a:r>
              <a:rPr lang="en-US" dirty="0"/>
              <a:t>ADCS: Attitude determination and control system turns commands into execution</a:t>
            </a:r>
          </a:p>
          <a:p>
            <a:r>
              <a:rPr lang="en-US" dirty="0"/>
              <a:t>Flight software: suite of SW and framework running on the flight computer (ADCS + comms, data management, storage </a:t>
            </a:r>
            <a:r>
              <a:rPr lang="en-US" dirty="0" err="1"/>
              <a:t>etc</a:t>
            </a:r>
            <a:r>
              <a:rPr lang="en-US" dirty="0"/>
              <a:t>)</a:t>
            </a:r>
          </a:p>
          <a:p>
            <a:r>
              <a:rPr lang="en-US" dirty="0"/>
              <a:t>Satellite Bus: components responsible for flight</a:t>
            </a:r>
          </a:p>
          <a:p>
            <a:r>
              <a:rPr lang="en-US" dirty="0"/>
              <a:t>Payload: components responsible for mission</a:t>
            </a:r>
          </a:p>
          <a:p>
            <a:r>
              <a:rPr lang="en-US" dirty="0"/>
              <a:t>Software Bus: pub-sub mechanism for flight computer and ADCS to communicate to things like propulsion, PNT receiver, star tracker, sun sensor, solar panels battery etc.</a:t>
            </a:r>
          </a:p>
          <a:p>
            <a:endParaRPr lang="en-US" dirty="0"/>
          </a:p>
        </p:txBody>
      </p:sp>
    </p:spTree>
    <p:extLst>
      <p:ext uri="{BB962C8B-B14F-4D97-AF65-F5344CB8AC3E}">
        <p14:creationId xmlns:p14="http://schemas.microsoft.com/office/powerpoint/2010/main" val="324457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EC46921-B840-B34C-887B-3A54EACEE455}"/>
              </a:ext>
            </a:extLst>
          </p:cNvPr>
          <p:cNvGraphicFramePr>
            <a:graphicFrameLocks noChangeAspect="1"/>
          </p:cNvGraphicFramePr>
          <p:nvPr/>
        </p:nvGraphicFramePr>
        <p:xfrm>
          <a:off x="2079047" y="17401"/>
          <a:ext cx="8023257" cy="6823197"/>
        </p:xfrm>
        <a:graphic>
          <a:graphicData uri="http://schemas.openxmlformats.org/presentationml/2006/ole">
            <mc:AlternateContent xmlns:mc="http://schemas.openxmlformats.org/markup-compatibility/2006">
              <mc:Choice xmlns:v="urn:schemas-microsoft-com:vml" Requires="v">
                <p:oleObj r:id="rId3" imgW="7340600" imgH="6261100" progId="Visio.Drawing.15">
                  <p:embed/>
                </p:oleObj>
              </mc:Choice>
              <mc:Fallback>
                <p:oleObj r:id="rId3" imgW="7340600" imgH="6261100" progId="Visio.Drawing.15">
                  <p:embed/>
                  <p:pic>
                    <p:nvPicPr>
                      <p:cNvPr id="5" name="Object 4">
                        <a:extLst>
                          <a:ext uri="{FF2B5EF4-FFF2-40B4-BE49-F238E27FC236}">
                            <a16:creationId xmlns:a16="http://schemas.microsoft.com/office/drawing/2014/main" id="{2EC46921-B840-B34C-887B-3A54EACEE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047" y="17401"/>
                        <a:ext cx="8023257" cy="6823197"/>
                      </a:xfrm>
                      <a:prstGeom prst="rect">
                        <a:avLst/>
                      </a:prstGeom>
                      <a:noFill/>
                    </p:spPr>
                  </p:pic>
                </p:oleObj>
              </mc:Fallback>
            </mc:AlternateContent>
          </a:graphicData>
        </a:graphic>
      </p:graphicFrame>
    </p:spTree>
    <p:extLst>
      <p:ext uri="{BB962C8B-B14F-4D97-AF65-F5344CB8AC3E}">
        <p14:creationId xmlns:p14="http://schemas.microsoft.com/office/powerpoint/2010/main" val="103555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ADEA8D6-8750-234D-B5FA-535132CC46D6}"/>
              </a:ext>
            </a:extLst>
          </p:cNvPr>
          <p:cNvSpPr>
            <a:spLocks noChangeArrowheads="1"/>
          </p:cNvSpPr>
          <p:nvPr/>
        </p:nvSpPr>
        <p:spPr bwMode="auto">
          <a:xfrm>
            <a:off x="2074333" y="34915"/>
            <a:ext cx="164991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3D1D326-B642-CB4D-93E2-519B66E93B78}"/>
              </a:ext>
            </a:extLst>
          </p:cNvPr>
          <p:cNvGraphicFramePr>
            <a:graphicFrameLocks noChangeAspect="1"/>
          </p:cNvGraphicFramePr>
          <p:nvPr>
            <p:extLst>
              <p:ext uri="{D42A27DB-BD31-4B8C-83A1-F6EECF244321}">
                <p14:modId xmlns:p14="http://schemas.microsoft.com/office/powerpoint/2010/main" val="848935116"/>
              </p:ext>
            </p:extLst>
          </p:nvPr>
        </p:nvGraphicFramePr>
        <p:xfrm>
          <a:off x="2787804" y="34916"/>
          <a:ext cx="7329861" cy="6217852"/>
        </p:xfrm>
        <a:graphic>
          <a:graphicData uri="http://schemas.openxmlformats.org/presentationml/2006/ole">
            <mc:AlternateContent xmlns:mc="http://schemas.openxmlformats.org/markup-compatibility/2006">
              <mc:Choice xmlns:v="urn:schemas-microsoft-com:vml" Requires="v">
                <p:oleObj r:id="rId3" imgW="7366000" imgH="6261100" progId="Visio.Drawing.15">
                  <p:embed/>
                </p:oleObj>
              </mc:Choice>
              <mc:Fallback>
                <p:oleObj r:id="rId3" imgW="7366000" imgH="6261100" progId="Visio.Drawing.15">
                  <p:embed/>
                  <p:pic>
                    <p:nvPicPr>
                      <p:cNvPr id="6" name="Object 5">
                        <a:extLst>
                          <a:ext uri="{FF2B5EF4-FFF2-40B4-BE49-F238E27FC236}">
                            <a16:creationId xmlns:a16="http://schemas.microsoft.com/office/drawing/2014/main" id="{B3D1D326-B642-CB4D-93E2-519B66E93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804" y="34916"/>
                        <a:ext cx="7329861" cy="6217852"/>
                      </a:xfrm>
                      <a:prstGeom prst="rect">
                        <a:avLst/>
                      </a:prstGeom>
                      <a:noFill/>
                    </p:spPr>
                  </p:pic>
                </p:oleObj>
              </mc:Fallback>
            </mc:AlternateContent>
          </a:graphicData>
        </a:graphic>
      </p:graphicFrame>
    </p:spTree>
    <p:extLst>
      <p:ext uri="{BB962C8B-B14F-4D97-AF65-F5344CB8AC3E}">
        <p14:creationId xmlns:p14="http://schemas.microsoft.com/office/powerpoint/2010/main" val="374378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1FDA97AA-1214-894D-ABF8-9617FADD7A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ADEA8D6-8750-234D-B5FA-535132CC46D6}"/>
              </a:ext>
            </a:extLst>
          </p:cNvPr>
          <p:cNvSpPr>
            <a:spLocks noChangeArrowheads="1"/>
          </p:cNvSpPr>
          <p:nvPr/>
        </p:nvSpPr>
        <p:spPr bwMode="auto">
          <a:xfrm>
            <a:off x="2074333" y="34915"/>
            <a:ext cx="164991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C61D5759-B4DC-3145-8F58-B19EA865A01C}"/>
              </a:ext>
            </a:extLst>
          </p:cNvPr>
          <p:cNvSpPr>
            <a:spLocks noChangeArrowheads="1"/>
          </p:cNvSpPr>
          <p:nvPr/>
        </p:nvSpPr>
        <p:spPr bwMode="auto">
          <a:xfrm>
            <a:off x="1507067" y="80634"/>
            <a:ext cx="188263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E84538B0-DEA5-3F4C-9141-4F88AB88ACFA}"/>
              </a:ext>
            </a:extLst>
          </p:cNvPr>
          <p:cNvGraphicFramePr>
            <a:graphicFrameLocks noChangeAspect="1"/>
          </p:cNvGraphicFramePr>
          <p:nvPr>
            <p:extLst>
              <p:ext uri="{D42A27DB-BD31-4B8C-83A1-F6EECF244321}">
                <p14:modId xmlns:p14="http://schemas.microsoft.com/office/powerpoint/2010/main" val="1506534737"/>
              </p:ext>
            </p:extLst>
          </p:nvPr>
        </p:nvGraphicFramePr>
        <p:xfrm>
          <a:off x="1628079" y="80634"/>
          <a:ext cx="8551335" cy="6249053"/>
        </p:xfrm>
        <a:graphic>
          <a:graphicData uri="http://schemas.openxmlformats.org/presentationml/2006/ole">
            <mc:AlternateContent xmlns:mc="http://schemas.openxmlformats.org/markup-compatibility/2006">
              <mc:Choice xmlns:v="urn:schemas-microsoft-com:vml" Requires="v">
                <p:oleObj r:id="rId3" imgW="7366000" imgH="5384800" progId="Visio.Drawing.15">
                  <p:embed/>
                </p:oleObj>
              </mc:Choice>
              <mc:Fallback>
                <p:oleObj r:id="rId3" imgW="7366000" imgH="5384800" progId="Visio.Drawing.15">
                  <p:embed/>
                  <p:pic>
                    <p:nvPicPr>
                      <p:cNvPr id="8" name="Object 7">
                        <a:extLst>
                          <a:ext uri="{FF2B5EF4-FFF2-40B4-BE49-F238E27FC236}">
                            <a16:creationId xmlns:a16="http://schemas.microsoft.com/office/drawing/2014/main" id="{E84538B0-DEA5-3F4C-9141-4F88AB88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079" y="80634"/>
                        <a:ext cx="8551335" cy="6249053"/>
                      </a:xfrm>
                      <a:prstGeom prst="rect">
                        <a:avLst/>
                      </a:prstGeom>
                      <a:noFill/>
                    </p:spPr>
                  </p:pic>
                </p:oleObj>
              </mc:Fallback>
            </mc:AlternateContent>
          </a:graphicData>
        </a:graphic>
      </p:graphicFrame>
    </p:spTree>
    <p:extLst>
      <p:ext uri="{BB962C8B-B14F-4D97-AF65-F5344CB8AC3E}">
        <p14:creationId xmlns:p14="http://schemas.microsoft.com/office/powerpoint/2010/main" val="19138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r:id="rId3" imgW="7442200" imgH="4775200" progId="Visio.Drawing.15">
                  <p:embed/>
                </p:oleObj>
              </mc:Choice>
              <mc:Fallback>
                <p:oleObj r:id="rId3" imgW="7442200" imgH="4775200"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97" y="0"/>
                        <a:ext cx="10668000" cy="6838462"/>
                      </a:xfrm>
                      <a:prstGeom prst="rect">
                        <a:avLst/>
                      </a:prstGeom>
                      <a:noFill/>
                    </p:spPr>
                  </p:pic>
                </p:oleObj>
              </mc:Fallback>
            </mc:AlternateContent>
          </a:graphicData>
        </a:graphic>
      </p:graphicFrame>
    </p:spTree>
    <p:extLst>
      <p:ext uri="{BB962C8B-B14F-4D97-AF65-F5344CB8AC3E}">
        <p14:creationId xmlns:p14="http://schemas.microsoft.com/office/powerpoint/2010/main" val="3024242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r:id="rId3" imgW="7442200" imgH="4775200" progId="Visio.Drawing.15">
                  <p:embed/>
                </p:oleObj>
              </mc:Choice>
              <mc:Fallback>
                <p:oleObj r:id="rId3" imgW="7442200" imgH="4775200"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4838330" y="627189"/>
            <a:ext cx="2041867" cy="548064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23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name="Visio" r:id="rId3" imgW="7436936" imgH="4770211" progId="Visio.Drawing.15">
                  <p:embed/>
                </p:oleObj>
              </mc:Choice>
              <mc:Fallback>
                <p:oleObj name="Visio" r:id="rId3" imgW="7436936" imgH="4770211"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3124940" y="3870664"/>
            <a:ext cx="1775534" cy="11744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2046D8-85BE-F718-60D9-6F25CBC9D220}"/>
              </a:ext>
            </a:extLst>
          </p:cNvPr>
          <p:cNvSpPr/>
          <p:nvPr/>
        </p:nvSpPr>
        <p:spPr>
          <a:xfrm>
            <a:off x="7192393" y="3943349"/>
            <a:ext cx="1481090" cy="11744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76666E-F801-3304-E7DF-75E1EC26112F}"/>
              </a:ext>
            </a:extLst>
          </p:cNvPr>
          <p:cNvSpPr/>
          <p:nvPr/>
        </p:nvSpPr>
        <p:spPr>
          <a:xfrm>
            <a:off x="7779799" y="1686757"/>
            <a:ext cx="760519" cy="8017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AF5643-0736-C6B9-77FF-C9297CF6C37B}"/>
              </a:ext>
            </a:extLst>
          </p:cNvPr>
          <p:cNvSpPr/>
          <p:nvPr/>
        </p:nvSpPr>
        <p:spPr>
          <a:xfrm>
            <a:off x="3124940" y="1553519"/>
            <a:ext cx="760519" cy="8017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30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Detailed Diagram</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D15945-2367-034D-A357-9AC0E4A9F4B6}"/>
              </a:ext>
            </a:extLst>
          </p:cNvPr>
          <p:cNvGraphicFramePr>
            <a:graphicFrameLocks noChangeAspect="1"/>
          </p:cNvGraphicFramePr>
          <p:nvPr/>
        </p:nvGraphicFramePr>
        <p:xfrm>
          <a:off x="761397" y="0"/>
          <a:ext cx="10668000" cy="6838462"/>
        </p:xfrm>
        <a:graphic>
          <a:graphicData uri="http://schemas.openxmlformats.org/presentationml/2006/ole">
            <mc:AlternateContent xmlns:mc="http://schemas.openxmlformats.org/markup-compatibility/2006">
              <mc:Choice xmlns:v="urn:schemas-microsoft-com:vml" Requires="v">
                <p:oleObj name="Visio" r:id="rId3" imgW="7436936" imgH="4770211" progId="Visio.Drawing.15">
                  <p:embed/>
                </p:oleObj>
              </mc:Choice>
              <mc:Fallback>
                <p:oleObj name="Visio" r:id="rId3" imgW="7436936" imgH="4770211" progId="Visio.Drawing.15">
                  <p:embed/>
                  <p:pic>
                    <p:nvPicPr>
                      <p:cNvPr id="5" name="Object 4">
                        <a:extLst>
                          <a:ext uri="{FF2B5EF4-FFF2-40B4-BE49-F238E27FC236}">
                            <a16:creationId xmlns:a16="http://schemas.microsoft.com/office/drawing/2014/main" id="{CED15945-2367-034D-A357-9AC0E4A9F4B6}"/>
                          </a:ext>
                        </a:extLst>
                      </p:cNvPr>
                      <p:cNvPicPr>
                        <a:picLocks noChangeAspect="1" noChangeArrowheads="1"/>
                      </p:cNvPicPr>
                      <p:nvPr/>
                    </p:nvPicPr>
                    <p:blipFill>
                      <a:blip r:embed="rId4"/>
                      <a:srcRect/>
                      <a:stretch>
                        <a:fillRect/>
                      </a:stretch>
                    </p:blipFill>
                    <p:spPr bwMode="auto">
                      <a:xfrm>
                        <a:off x="761397" y="0"/>
                        <a:ext cx="10668000" cy="6838462"/>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FA19C6C0-E0B7-EC58-8406-4E0C0CAC8A73}"/>
              </a:ext>
            </a:extLst>
          </p:cNvPr>
          <p:cNvSpPr/>
          <p:nvPr/>
        </p:nvSpPr>
        <p:spPr>
          <a:xfrm>
            <a:off x="851085" y="3870664"/>
            <a:ext cx="2220587" cy="192645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2046D8-85BE-F718-60D9-6F25CBC9D220}"/>
              </a:ext>
            </a:extLst>
          </p:cNvPr>
          <p:cNvSpPr/>
          <p:nvPr/>
        </p:nvSpPr>
        <p:spPr>
          <a:xfrm>
            <a:off x="8790373" y="3870664"/>
            <a:ext cx="2477183" cy="170146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76666E-F801-3304-E7DF-75E1EC26112F}"/>
              </a:ext>
            </a:extLst>
          </p:cNvPr>
          <p:cNvSpPr/>
          <p:nvPr/>
        </p:nvSpPr>
        <p:spPr>
          <a:xfrm>
            <a:off x="8566951" y="1285875"/>
            <a:ext cx="2853004" cy="16287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AF5643-0736-C6B9-77FF-C9297CF6C37B}"/>
              </a:ext>
            </a:extLst>
          </p:cNvPr>
          <p:cNvSpPr/>
          <p:nvPr/>
        </p:nvSpPr>
        <p:spPr>
          <a:xfrm>
            <a:off x="904353" y="1288574"/>
            <a:ext cx="2093339" cy="162607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42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68AF3F-3972-8147-96F3-7F319CDF4E15}"/>
              </a:ext>
            </a:extLst>
          </p:cNvPr>
          <p:cNvSpPr/>
          <p:nvPr/>
        </p:nvSpPr>
        <p:spPr>
          <a:xfrm>
            <a:off x="0" y="963918"/>
            <a:ext cx="12192000" cy="5238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a:xfrm>
            <a:off x="1675191" y="2076450"/>
            <a:ext cx="18583675" cy="6667498"/>
          </a:xfrm>
        </p:spPr>
        <p:txBody>
          <a:bodyPr>
            <a:normAutofit/>
          </a:bodyPr>
          <a:lstStyle/>
          <a:p>
            <a:endParaRPr lang="en-US" dirty="0"/>
          </a:p>
          <a:p>
            <a:endParaRPr lang="en-US" dirty="0"/>
          </a:p>
        </p:txBody>
      </p:sp>
      <p:sp>
        <p:nvSpPr>
          <p:cNvPr id="4" name="Rectangle 2">
            <a:extLst>
              <a:ext uri="{FF2B5EF4-FFF2-40B4-BE49-F238E27FC236}">
                <a16:creationId xmlns:a16="http://schemas.microsoft.com/office/drawing/2014/main" id="{6D308634-47B6-624A-8DB7-857714B02127}"/>
              </a:ext>
            </a:extLst>
          </p:cNvPr>
          <p:cNvSpPr>
            <a:spLocks noChangeArrowheads="1"/>
          </p:cNvSpPr>
          <p:nvPr/>
        </p:nvSpPr>
        <p:spPr bwMode="auto">
          <a:xfrm>
            <a:off x="761396" y="0"/>
            <a:ext cx="21883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DBBD455F-0A68-7F48-AF35-05255115A717}"/>
              </a:ext>
            </a:extLst>
          </p:cNvPr>
          <p:cNvSpPr>
            <a:spLocks noChangeArrowheads="1"/>
          </p:cNvSpPr>
          <p:nvPr/>
        </p:nvSpPr>
        <p:spPr bwMode="auto">
          <a:xfrm>
            <a:off x="1" y="1066813"/>
            <a:ext cx="19729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24F26A18-BF46-A841-A5A7-5ADAB826F661}"/>
              </a:ext>
            </a:extLst>
          </p:cNvPr>
          <p:cNvGraphicFramePr>
            <a:graphicFrameLocks noChangeAspect="1"/>
          </p:cNvGraphicFramePr>
          <p:nvPr/>
        </p:nvGraphicFramePr>
        <p:xfrm>
          <a:off x="0" y="1032947"/>
          <a:ext cx="12247387" cy="5181587"/>
        </p:xfrm>
        <a:graphic>
          <a:graphicData uri="http://schemas.openxmlformats.org/presentationml/2006/ole">
            <mc:AlternateContent xmlns:mc="http://schemas.openxmlformats.org/markup-compatibility/2006">
              <mc:Choice xmlns:v="urn:schemas-microsoft-com:vml" Requires="v">
                <p:oleObj r:id="rId3" imgW="9169400" imgH="3873500" progId="Visio.Drawing.15">
                  <p:embed/>
                </p:oleObj>
              </mc:Choice>
              <mc:Fallback>
                <p:oleObj r:id="rId3" imgW="9169400" imgH="3873500" progId="Visio.Drawing.15">
                  <p:embed/>
                  <p:pic>
                    <p:nvPicPr>
                      <p:cNvPr id="7" name="Object 6">
                        <a:extLst>
                          <a:ext uri="{FF2B5EF4-FFF2-40B4-BE49-F238E27FC236}">
                            <a16:creationId xmlns:a16="http://schemas.microsoft.com/office/drawing/2014/main" id="{24F26A18-BF46-A841-A5A7-5ADAB826F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2947"/>
                        <a:ext cx="12247387" cy="5181587"/>
                      </a:xfrm>
                      <a:prstGeom prst="rect">
                        <a:avLst/>
                      </a:prstGeom>
                      <a:solidFill>
                        <a:schemeClr val="accent1">
                          <a:lumMod val="20000"/>
                          <a:lumOff val="80000"/>
                        </a:schemeClr>
                      </a:solidFill>
                    </p:spPr>
                  </p:pic>
                </p:oleObj>
              </mc:Fallback>
            </mc:AlternateContent>
          </a:graphicData>
        </a:graphic>
      </p:graphicFrame>
    </p:spTree>
    <p:extLst>
      <p:ext uri="{BB962C8B-B14F-4D97-AF65-F5344CB8AC3E}">
        <p14:creationId xmlns:p14="http://schemas.microsoft.com/office/powerpoint/2010/main" val="274294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B04B-7E36-1F4A-9549-7CA136BA9466}"/>
              </a:ext>
            </a:extLst>
          </p:cNvPr>
          <p:cNvSpPr>
            <a:spLocks noGrp="1"/>
          </p:cNvSpPr>
          <p:nvPr>
            <p:ph type="ctrTitle"/>
          </p:nvPr>
        </p:nvSpPr>
        <p:spPr>
          <a:xfrm>
            <a:off x="268356" y="835383"/>
            <a:ext cx="4654297" cy="3499549"/>
          </a:xfrm>
        </p:spPr>
        <p:txBody>
          <a:bodyPr>
            <a:normAutofit/>
          </a:bodyPr>
          <a:lstStyle/>
          <a:p>
            <a:r>
              <a:rPr lang="en-US" sz="3600" b="1" dirty="0">
                <a:solidFill>
                  <a:srgbClr val="00B0F0"/>
                </a:solidFill>
              </a:rPr>
              <a:t>Lecture One</a:t>
            </a:r>
            <a:endParaRPr lang="en-US" sz="3600" dirty="0">
              <a:solidFill>
                <a:srgbClr val="00B0F0"/>
              </a:solidFill>
            </a:endParaRPr>
          </a:p>
        </p:txBody>
      </p:sp>
      <p:sp>
        <p:nvSpPr>
          <p:cNvPr id="3" name="Subtitle 2">
            <a:extLst>
              <a:ext uri="{FF2B5EF4-FFF2-40B4-BE49-F238E27FC236}">
                <a16:creationId xmlns:a16="http://schemas.microsoft.com/office/drawing/2014/main" id="{02940321-0BAB-A145-9D83-82FA21EC9B5C}"/>
              </a:ext>
            </a:extLst>
          </p:cNvPr>
          <p:cNvSpPr>
            <a:spLocks noGrp="1"/>
          </p:cNvSpPr>
          <p:nvPr>
            <p:ph type="subTitle" idx="1"/>
          </p:nvPr>
        </p:nvSpPr>
        <p:spPr>
          <a:xfrm>
            <a:off x="296121" y="4444578"/>
            <a:ext cx="4598766" cy="1185333"/>
          </a:xfrm>
        </p:spPr>
        <p:txBody>
          <a:bodyPr>
            <a:normAutofit/>
          </a:bodyPr>
          <a:lstStyle/>
          <a:p>
            <a:r>
              <a:rPr lang="en-US" dirty="0"/>
              <a:t>Course Overview &amp;</a:t>
            </a:r>
          </a:p>
          <a:p>
            <a:r>
              <a:rPr lang="en-US" dirty="0"/>
              <a:t>Intro to Space</a:t>
            </a:r>
          </a:p>
          <a:p>
            <a:pPr algn="l"/>
            <a:endParaRPr lang="en-US" dirty="0"/>
          </a:p>
          <a:p>
            <a:pPr algn="l"/>
            <a:endParaRPr lang="en-US" dirty="0"/>
          </a:p>
        </p:txBody>
      </p:sp>
    </p:spTree>
    <p:extLst>
      <p:ext uri="{BB962C8B-B14F-4D97-AF65-F5344CB8AC3E}">
        <p14:creationId xmlns:p14="http://schemas.microsoft.com/office/powerpoint/2010/main" val="209432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Ground Station Functions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Antennae movement</a:t>
            </a:r>
          </a:p>
          <a:p>
            <a:r>
              <a:rPr lang="en-US" dirty="0"/>
              <a:t>Communication</a:t>
            </a:r>
          </a:p>
          <a:p>
            <a:r>
              <a:rPr lang="en-US" dirty="0"/>
              <a:t>Tasking</a:t>
            </a:r>
          </a:p>
          <a:p>
            <a:pPr lvl="1"/>
            <a:r>
              <a:rPr lang="en-US" dirty="0"/>
              <a:t>Flight </a:t>
            </a:r>
          </a:p>
          <a:p>
            <a:pPr lvl="1"/>
            <a:r>
              <a:rPr lang="en-US" dirty="0"/>
              <a:t>Payload</a:t>
            </a:r>
          </a:p>
          <a:p>
            <a:r>
              <a:rPr lang="en-US" dirty="0"/>
              <a:t>Dissemination</a:t>
            </a:r>
          </a:p>
          <a:p>
            <a:endParaRPr lang="en-US" dirty="0"/>
          </a:p>
          <a:p>
            <a:endParaRPr lang="en-US" dirty="0"/>
          </a:p>
        </p:txBody>
      </p:sp>
    </p:spTree>
    <p:extLst>
      <p:ext uri="{BB962C8B-B14F-4D97-AF65-F5344CB8AC3E}">
        <p14:creationId xmlns:p14="http://schemas.microsoft.com/office/powerpoint/2010/main" val="424540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Space Vehicle Functions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Bus</a:t>
            </a:r>
          </a:p>
          <a:p>
            <a:pPr lvl="1"/>
            <a:r>
              <a:rPr lang="en-US" dirty="0"/>
              <a:t>Power</a:t>
            </a:r>
          </a:p>
          <a:p>
            <a:pPr lvl="2"/>
            <a:r>
              <a:rPr lang="en-US" dirty="0"/>
              <a:t>Generate, Store, Moderate</a:t>
            </a:r>
          </a:p>
          <a:p>
            <a:pPr lvl="1"/>
            <a:r>
              <a:rPr lang="en-US" dirty="0"/>
              <a:t>PNT</a:t>
            </a:r>
          </a:p>
          <a:p>
            <a:pPr lvl="2"/>
            <a:r>
              <a:rPr lang="en-US" dirty="0"/>
              <a:t>GPS, Star Tracker, Sun Sensor</a:t>
            </a:r>
          </a:p>
          <a:p>
            <a:pPr lvl="1"/>
            <a:r>
              <a:rPr lang="en-US" dirty="0"/>
              <a:t>Flight: </a:t>
            </a:r>
          </a:p>
          <a:p>
            <a:pPr lvl="2"/>
            <a:r>
              <a:rPr lang="en-US" dirty="0"/>
              <a:t>Propulsion &amp; Attitude adjustment</a:t>
            </a:r>
          </a:p>
          <a:p>
            <a:pPr lvl="1"/>
            <a:r>
              <a:rPr lang="en-US" dirty="0"/>
              <a:t>Communication</a:t>
            </a:r>
          </a:p>
          <a:p>
            <a:r>
              <a:rPr lang="en-US" dirty="0"/>
              <a:t>Payload</a:t>
            </a:r>
          </a:p>
          <a:p>
            <a:pPr lvl="1"/>
            <a:r>
              <a:rPr lang="en-US" dirty="0"/>
              <a:t>Tasking</a:t>
            </a:r>
          </a:p>
          <a:p>
            <a:pPr lvl="1"/>
            <a:r>
              <a:rPr lang="en-US" dirty="0"/>
              <a:t>Data storage and off load</a:t>
            </a:r>
          </a:p>
          <a:p>
            <a:endParaRPr lang="en-US" dirty="0"/>
          </a:p>
          <a:p>
            <a:endParaRPr lang="en-US" dirty="0"/>
          </a:p>
        </p:txBody>
      </p:sp>
    </p:spTree>
    <p:extLst>
      <p:ext uri="{BB962C8B-B14F-4D97-AF65-F5344CB8AC3E}">
        <p14:creationId xmlns:p14="http://schemas.microsoft.com/office/powerpoint/2010/main" val="72740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Environmental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Radiation</a:t>
            </a:r>
          </a:p>
          <a:p>
            <a:pPr lvl="1"/>
            <a:r>
              <a:rPr lang="en-US" dirty="0"/>
              <a:t>Single events</a:t>
            </a:r>
          </a:p>
          <a:p>
            <a:pPr lvl="1"/>
            <a:r>
              <a:rPr lang="en-US" dirty="0"/>
              <a:t>Accumulation</a:t>
            </a:r>
          </a:p>
          <a:p>
            <a:r>
              <a:rPr lang="en-US" dirty="0"/>
              <a:t>Temperature extremes</a:t>
            </a:r>
          </a:p>
          <a:p>
            <a:r>
              <a:rPr lang="en-US" dirty="0"/>
              <a:t>Vacuum</a:t>
            </a:r>
          </a:p>
          <a:p>
            <a:r>
              <a:rPr lang="en-US" dirty="0"/>
              <a:t>Space objects</a:t>
            </a:r>
          </a:p>
          <a:p>
            <a:pPr lvl="1"/>
            <a:r>
              <a:rPr lang="en-US" dirty="0"/>
              <a:t>Junk</a:t>
            </a:r>
          </a:p>
          <a:p>
            <a:pPr lvl="1"/>
            <a:r>
              <a:rPr lang="en-US" dirty="0"/>
              <a:t>Others</a:t>
            </a:r>
          </a:p>
          <a:p>
            <a:r>
              <a:rPr lang="en-US" dirty="0"/>
              <a:t>Vibration</a:t>
            </a:r>
          </a:p>
          <a:p>
            <a:endParaRPr lang="en-US" dirty="0"/>
          </a:p>
          <a:p>
            <a:endParaRPr lang="en-US" dirty="0"/>
          </a:p>
        </p:txBody>
      </p:sp>
    </p:spTree>
    <p:extLst>
      <p:ext uri="{BB962C8B-B14F-4D97-AF65-F5344CB8AC3E}">
        <p14:creationId xmlns:p14="http://schemas.microsoft.com/office/powerpoint/2010/main" val="393734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Testing</a:t>
            </a:r>
          </a:p>
          <a:p>
            <a:endParaRPr lang="en-US" dirty="0"/>
          </a:p>
          <a:p>
            <a:endParaRPr lang="en-US" dirty="0"/>
          </a:p>
        </p:txBody>
      </p:sp>
      <p:pic>
        <p:nvPicPr>
          <p:cNvPr id="1026" name="Picture 2" descr="Opening Thermal Vacuum Chamber V15 to extract hot box containing NEA Scout spacecraft.">
            <a:extLst>
              <a:ext uri="{FF2B5EF4-FFF2-40B4-BE49-F238E27FC236}">
                <a16:creationId xmlns:a16="http://schemas.microsoft.com/office/drawing/2014/main" id="{D60B7299-B339-EC2F-96A0-E0E097D6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9" y="3903632"/>
            <a:ext cx="4230034" cy="2812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CO-3 sits on the large vibration table (known as the 'shaker') in the Environmental Test Lab at the Jet Propulsion Laboratory.">
            <a:extLst>
              <a:ext uri="{FF2B5EF4-FFF2-40B4-BE49-F238E27FC236}">
                <a16:creationId xmlns:a16="http://schemas.microsoft.com/office/drawing/2014/main" id="{833B8EEA-5238-F275-1C42-9F8878905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601" y="3682593"/>
            <a:ext cx="4466716" cy="30287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sc2021e022515 (June 11, 2021) --- NASA’s Exploration Extravehicular Mobility Unit (xEMU) spacesuit undergoes antenna testing in NASA Johnson Space Center’s anechoic chamber to inspect multi-layer insulation keep-out zones for the Wi-Fi and ultra-high-frequency antennas that are part of the spacesuit’s communication system. The xEMU test article is named xGUS, the successor to the Extravehicular Mobility Unit test article (also named GUS), which was named after NASA astronaut Gus Grissom and his iconic silver spacesuit. This image was taken from where the &quot;horn,&quot; or source antenna, is located that sends out radio frequency signals to the spacesuit. The anechoic chamber walls are covered with a material that absorbs electromagnetic energy allowing the anechoic chamber to simulate a space environment. The antenna test facility is utilized to test antenna radiation distribution pattern performance for spaceflight applications in electromagnetic environments. Pictured in the photo is antenna test engineer Will Bond.">
            <a:extLst>
              <a:ext uri="{FF2B5EF4-FFF2-40B4-BE49-F238E27FC236}">
                <a16:creationId xmlns:a16="http://schemas.microsoft.com/office/drawing/2014/main" id="{69787339-F440-6BA2-A52C-CCA796289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522" y="2277373"/>
            <a:ext cx="2954959" cy="443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942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Launch</a:t>
            </a:r>
          </a:p>
          <a:p>
            <a:r>
              <a:rPr lang="en-US" dirty="0"/>
              <a:t>Deployment</a:t>
            </a:r>
          </a:p>
          <a:p>
            <a:r>
              <a:rPr lang="en-US" dirty="0"/>
              <a:t>Stabilization</a:t>
            </a:r>
          </a:p>
          <a:p>
            <a:pPr lvl="1"/>
            <a:r>
              <a:rPr lang="en-US" dirty="0"/>
              <a:t>De-tumble</a:t>
            </a:r>
          </a:p>
          <a:p>
            <a:pPr lvl="1"/>
            <a:r>
              <a:rPr lang="en-US" dirty="0"/>
              <a:t>Orbit</a:t>
            </a:r>
          </a:p>
          <a:p>
            <a:endParaRPr lang="en-US" dirty="0"/>
          </a:p>
        </p:txBody>
      </p:sp>
      <p:pic>
        <p:nvPicPr>
          <p:cNvPr id="7" name="Picture 6">
            <a:extLst>
              <a:ext uri="{FF2B5EF4-FFF2-40B4-BE49-F238E27FC236}">
                <a16:creationId xmlns:a16="http://schemas.microsoft.com/office/drawing/2014/main" id="{6B568A7C-B48C-F642-C699-FA5D4D5460E2}"/>
              </a:ext>
            </a:extLst>
          </p:cNvPr>
          <p:cNvPicPr>
            <a:picLocks noChangeAspect="1"/>
          </p:cNvPicPr>
          <p:nvPr/>
        </p:nvPicPr>
        <p:blipFill>
          <a:blip r:embed="rId3"/>
          <a:stretch>
            <a:fillRect/>
          </a:stretch>
        </p:blipFill>
        <p:spPr>
          <a:xfrm>
            <a:off x="3405950" y="1837605"/>
            <a:ext cx="2787316" cy="4192438"/>
          </a:xfrm>
          <a:prstGeom prst="rect">
            <a:avLst/>
          </a:prstGeom>
        </p:spPr>
      </p:pic>
      <p:pic>
        <p:nvPicPr>
          <p:cNvPr id="2056" name="Picture 8" descr="ISS038-E-004967 (19 Nov. 2013) ---">
            <a:extLst>
              <a:ext uri="{FF2B5EF4-FFF2-40B4-BE49-F238E27FC236}">
                <a16:creationId xmlns:a16="http://schemas.microsoft.com/office/drawing/2014/main" id="{AD972E1E-A869-D617-E9D0-20CB85477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577" y="2318167"/>
            <a:ext cx="4475980" cy="297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22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Operational Challenges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Power</a:t>
            </a:r>
          </a:p>
          <a:p>
            <a:r>
              <a:rPr lang="en-US" dirty="0"/>
              <a:t>Emanations interference (self inflicted and otherwise)</a:t>
            </a:r>
          </a:p>
          <a:p>
            <a:r>
              <a:rPr lang="en-US" dirty="0"/>
              <a:t>De-Orbit</a:t>
            </a:r>
          </a:p>
          <a:p>
            <a:endParaRPr lang="en-US" dirty="0"/>
          </a:p>
          <a:p>
            <a:endParaRPr lang="en-US" dirty="0"/>
          </a:p>
        </p:txBody>
      </p:sp>
      <p:pic>
        <p:nvPicPr>
          <p:cNvPr id="3074" name="Picture 2" descr="Photographic documentation of an ISS solar array with the Earth in the background as seen by the Expedition 36 crew.">
            <a:extLst>
              <a:ext uri="{FF2B5EF4-FFF2-40B4-BE49-F238E27FC236}">
                <a16:creationId xmlns:a16="http://schemas.microsoft.com/office/drawing/2014/main" id="{7B31DECC-E068-0854-A46C-B60BF792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13" y="3073908"/>
            <a:ext cx="4913373" cy="32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57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Safeguards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Back-ups</a:t>
            </a:r>
          </a:p>
          <a:p>
            <a:r>
              <a:rPr lang="en-US" dirty="0"/>
              <a:t>Gold images</a:t>
            </a:r>
          </a:p>
          <a:p>
            <a:r>
              <a:rPr lang="en-US" dirty="0"/>
              <a:t>Watchdogs</a:t>
            </a:r>
          </a:p>
          <a:p>
            <a:r>
              <a:rPr lang="en-US" dirty="0"/>
              <a:t>Fall-back communications / encryption settings</a:t>
            </a:r>
          </a:p>
          <a:p>
            <a:r>
              <a:rPr lang="en-US" dirty="0"/>
              <a:t>Resource limiters</a:t>
            </a:r>
          </a:p>
          <a:p>
            <a:endParaRPr lang="en-US" dirty="0"/>
          </a:p>
          <a:p>
            <a:pPr marL="36900" indent="0">
              <a:buNone/>
            </a:pPr>
            <a:r>
              <a:rPr lang="en-US" dirty="0"/>
              <a:t>***These are redundancy focused***</a:t>
            </a:r>
          </a:p>
          <a:p>
            <a:endParaRPr lang="en-US" dirty="0"/>
          </a:p>
        </p:txBody>
      </p:sp>
    </p:spTree>
    <p:extLst>
      <p:ext uri="{BB962C8B-B14F-4D97-AF65-F5344CB8AC3E}">
        <p14:creationId xmlns:p14="http://schemas.microsoft.com/office/powerpoint/2010/main" val="4038000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What’s in the Box?</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64279DFB-38C6-DCD5-B965-2C2CBE327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16" y="1339450"/>
            <a:ext cx="8365922" cy="47058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flying box in space">
            <a:extLst>
              <a:ext uri="{FF2B5EF4-FFF2-40B4-BE49-F238E27FC236}">
                <a16:creationId xmlns:a16="http://schemas.microsoft.com/office/drawing/2014/main" id="{30910CE2-D5E9-CEBD-9FCC-778ED714D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168" y="1339450"/>
            <a:ext cx="4705831" cy="47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2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11" name="Rectangle 10">
            <a:extLst>
              <a:ext uri="{FF2B5EF4-FFF2-40B4-BE49-F238E27FC236}">
                <a16:creationId xmlns:a16="http://schemas.microsoft.com/office/drawing/2014/main" id="{FE8ED674-D04F-6CAE-B552-1C0D71BEE264}"/>
              </a:ext>
            </a:extLst>
          </p:cNvPr>
          <p:cNvSpPr/>
          <p:nvPr/>
        </p:nvSpPr>
        <p:spPr>
          <a:xfrm>
            <a:off x="313509" y="226424"/>
            <a:ext cx="4214948" cy="634854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653CDE-CBFC-3572-DCE4-9A624416D7ED}"/>
              </a:ext>
            </a:extLst>
          </p:cNvPr>
          <p:cNvSpPr/>
          <p:nvPr/>
        </p:nvSpPr>
        <p:spPr>
          <a:xfrm>
            <a:off x="4637316" y="204654"/>
            <a:ext cx="7336969" cy="6348548"/>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E9D578-CA33-3D30-CE5F-B249DBFCD4D9}"/>
              </a:ext>
            </a:extLst>
          </p:cNvPr>
          <p:cNvSpPr txBox="1"/>
          <p:nvPr/>
        </p:nvSpPr>
        <p:spPr>
          <a:xfrm>
            <a:off x="846910" y="269597"/>
            <a:ext cx="3138108" cy="707886"/>
          </a:xfrm>
          <a:prstGeom prst="rect">
            <a:avLst/>
          </a:prstGeom>
          <a:noFill/>
        </p:spPr>
        <p:txBody>
          <a:bodyPr wrap="square" rtlCol="0">
            <a:spAutoFit/>
          </a:bodyPr>
          <a:lstStyle/>
          <a:p>
            <a:pPr algn="ctr"/>
            <a:r>
              <a:rPr lang="en-US" sz="4000" b="1" dirty="0">
                <a:solidFill>
                  <a:srgbClr val="00B050"/>
                </a:solidFill>
              </a:rPr>
              <a:t>EARTH</a:t>
            </a:r>
          </a:p>
        </p:txBody>
      </p:sp>
      <p:sp>
        <p:nvSpPr>
          <p:cNvPr id="14" name="TextBox 13">
            <a:extLst>
              <a:ext uri="{FF2B5EF4-FFF2-40B4-BE49-F238E27FC236}">
                <a16:creationId xmlns:a16="http://schemas.microsoft.com/office/drawing/2014/main" id="{1EC2889B-09CA-A525-224B-2A78BBDBC90D}"/>
              </a:ext>
            </a:extLst>
          </p:cNvPr>
          <p:cNvSpPr txBox="1"/>
          <p:nvPr/>
        </p:nvSpPr>
        <p:spPr>
          <a:xfrm>
            <a:off x="6738416" y="255657"/>
            <a:ext cx="3138108" cy="707886"/>
          </a:xfrm>
          <a:prstGeom prst="rect">
            <a:avLst/>
          </a:prstGeom>
          <a:noFill/>
        </p:spPr>
        <p:txBody>
          <a:bodyPr wrap="square" rtlCol="0">
            <a:spAutoFit/>
          </a:bodyPr>
          <a:lstStyle/>
          <a:p>
            <a:pPr algn="ctr"/>
            <a:r>
              <a:rPr lang="en-US" sz="4000" b="1" dirty="0">
                <a:solidFill>
                  <a:srgbClr val="7030A0"/>
                </a:solidFill>
              </a:rPr>
              <a:t>SPACE</a:t>
            </a:r>
          </a:p>
        </p:txBody>
      </p:sp>
    </p:spTree>
    <p:extLst>
      <p:ext uri="{BB962C8B-B14F-4D97-AF65-F5344CB8AC3E}">
        <p14:creationId xmlns:p14="http://schemas.microsoft.com/office/powerpoint/2010/main" val="737012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2465130" y="275191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57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6299-9BEC-0A40-71FE-BD416E3E44AA}"/>
              </a:ext>
            </a:extLst>
          </p:cNvPr>
          <p:cNvSpPr>
            <a:spLocks noGrp="1"/>
          </p:cNvSpPr>
          <p:nvPr>
            <p:ph type="title"/>
          </p:nvPr>
        </p:nvSpPr>
        <p:spPr/>
        <p:txBody>
          <a:bodyPr/>
          <a:lstStyle/>
          <a:p>
            <a:r>
              <a:rPr lang="en-US" dirty="0">
                <a:solidFill>
                  <a:srgbClr val="00B0F0"/>
                </a:solidFill>
              </a:rPr>
              <a:t>Meet the instructors!</a:t>
            </a:r>
          </a:p>
        </p:txBody>
      </p:sp>
      <p:sp>
        <p:nvSpPr>
          <p:cNvPr id="3" name="Content Placeholder 2">
            <a:extLst>
              <a:ext uri="{FF2B5EF4-FFF2-40B4-BE49-F238E27FC236}">
                <a16:creationId xmlns:a16="http://schemas.microsoft.com/office/drawing/2014/main" id="{25EF886D-D3CB-520D-246B-870AB89D1194}"/>
              </a:ext>
            </a:extLst>
          </p:cNvPr>
          <p:cNvSpPr>
            <a:spLocks noGrp="1"/>
          </p:cNvSpPr>
          <p:nvPr>
            <p:ph idx="1"/>
          </p:nvPr>
        </p:nvSpPr>
        <p:spPr/>
        <p:txBody>
          <a:bodyPr/>
          <a:lstStyle/>
          <a:p>
            <a:endParaRPr lang="en-US"/>
          </a:p>
        </p:txBody>
      </p:sp>
      <p:pic>
        <p:nvPicPr>
          <p:cNvPr id="4" name="Picture 2" descr="Eleventh Doctor Meets the Tenth Doctor | The Day of the Doctor | Doctor Who">
            <a:extLst>
              <a:ext uri="{FF2B5EF4-FFF2-40B4-BE49-F238E27FC236}">
                <a16:creationId xmlns:a16="http://schemas.microsoft.com/office/drawing/2014/main" id="{CB4386DB-EDD9-951E-F13F-868E48D75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6" y="1015321"/>
            <a:ext cx="10430107" cy="586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34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819210" y="212326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50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3" y="2172245"/>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C1E85C-E8EA-9098-5218-C4F496D6E55E}"/>
              </a:ext>
            </a:extLst>
          </p:cNvPr>
          <p:cNvSpPr/>
          <p:nvPr/>
        </p:nvSpPr>
        <p:spPr>
          <a:xfrm>
            <a:off x="4951429" y="217266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EBA221-C80F-B7B2-9698-868A4820AA6D}"/>
              </a:ext>
            </a:extLst>
          </p:cNvPr>
          <p:cNvSpPr/>
          <p:nvPr/>
        </p:nvSpPr>
        <p:spPr>
          <a:xfrm>
            <a:off x="7498383" y="289112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1FC751-231E-1ACB-0BC6-D7AEA108B463}"/>
              </a:ext>
            </a:extLst>
          </p:cNvPr>
          <p:cNvSpPr/>
          <p:nvPr/>
        </p:nvSpPr>
        <p:spPr>
          <a:xfrm>
            <a:off x="1982839" y="206858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19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3" y="319985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B6036D-3FF6-807D-F206-B95EB46620E9}"/>
              </a:ext>
            </a:extLst>
          </p:cNvPr>
          <p:cNvSpPr/>
          <p:nvPr/>
        </p:nvSpPr>
        <p:spPr>
          <a:xfrm>
            <a:off x="4942720" y="3183379"/>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3B49B4-555B-41FD-3C46-071E96D9937F}"/>
              </a:ext>
            </a:extLst>
          </p:cNvPr>
          <p:cNvSpPr/>
          <p:nvPr/>
        </p:nvSpPr>
        <p:spPr>
          <a:xfrm>
            <a:off x="9240400" y="3201216"/>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15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492742" y="4038205"/>
            <a:ext cx="2141703" cy="17529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577E00-96EA-C617-354E-83F01BAC151A}"/>
              </a:ext>
            </a:extLst>
          </p:cNvPr>
          <p:cNvSpPr/>
          <p:nvPr/>
        </p:nvSpPr>
        <p:spPr>
          <a:xfrm>
            <a:off x="9136502" y="4103520"/>
            <a:ext cx="2141703" cy="17529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51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17933" y="2085159"/>
            <a:ext cx="84908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857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6667016" y="2076450"/>
            <a:ext cx="1614835" cy="12153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26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17933" y="1178379"/>
            <a:ext cx="84908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102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666134" y="3478529"/>
            <a:ext cx="1239763" cy="9105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50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6676328" y="4389119"/>
            <a:ext cx="2136746" cy="221197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01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174203" y="1672046"/>
            <a:ext cx="1178804" cy="93181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59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9C57-0F8A-FFAB-307F-379382E21D27}"/>
              </a:ext>
            </a:extLst>
          </p:cNvPr>
          <p:cNvSpPr>
            <a:spLocks noGrp="1"/>
          </p:cNvSpPr>
          <p:nvPr>
            <p:ph type="title"/>
          </p:nvPr>
        </p:nvSpPr>
        <p:spPr>
          <a:xfrm>
            <a:off x="510424" y="307852"/>
            <a:ext cx="9251643" cy="1009651"/>
          </a:xfrm>
        </p:spPr>
        <p:txBody>
          <a:bodyPr/>
          <a:lstStyle/>
          <a:p>
            <a:r>
              <a:rPr lang="en-US" dirty="0">
                <a:solidFill>
                  <a:srgbClr val="00B0F0"/>
                </a:solidFill>
              </a:rPr>
              <a:t>Jacob Oakley</a:t>
            </a:r>
            <a:endParaRPr lang="en-US" dirty="0"/>
          </a:p>
        </p:txBody>
      </p:sp>
      <p:pic>
        <p:nvPicPr>
          <p:cNvPr id="5" name="Content Placeholder 4" descr="A black and white logo&#10;&#10;Description automatically generated">
            <a:extLst>
              <a:ext uri="{FF2B5EF4-FFF2-40B4-BE49-F238E27FC236}">
                <a16:creationId xmlns:a16="http://schemas.microsoft.com/office/drawing/2014/main" id="{581EF1B3-FB46-EDDC-C148-639B23C2DDBE}"/>
              </a:ext>
            </a:extLst>
          </p:cNvPr>
          <p:cNvPicPr>
            <a:picLocks noGrp="1" noChangeAspect="1"/>
          </p:cNvPicPr>
          <p:nvPr>
            <p:ph idx="1"/>
          </p:nvPr>
        </p:nvPicPr>
        <p:blipFill>
          <a:blip r:embed="rId2"/>
          <a:stretch>
            <a:fillRect/>
          </a:stretch>
        </p:blipFill>
        <p:spPr>
          <a:xfrm>
            <a:off x="670363" y="1118038"/>
            <a:ext cx="3751519" cy="3751519"/>
          </a:xfrm>
        </p:spPr>
      </p:pic>
      <p:pic>
        <p:nvPicPr>
          <p:cNvPr id="10242" name="Picture 2" descr="IEEE Standards Association logo">
            <a:extLst>
              <a:ext uri="{FF2B5EF4-FFF2-40B4-BE49-F238E27FC236}">
                <a16:creationId xmlns:a16="http://schemas.microsoft.com/office/drawing/2014/main" id="{AAFE5F43-41E1-B7C4-D4FA-62D45CD96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941" y="2883913"/>
            <a:ext cx="4062009" cy="748757"/>
          </a:xfrm>
          <a:prstGeom prst="rect">
            <a:avLst/>
          </a:prstGeom>
          <a:solidFill>
            <a:schemeClr val="bg1"/>
          </a:solidFill>
        </p:spPr>
      </p:pic>
      <p:pic>
        <p:nvPicPr>
          <p:cNvPr id="10244" name="Picture 4" descr="Embry-Riddle Aeronautical University">
            <a:extLst>
              <a:ext uri="{FF2B5EF4-FFF2-40B4-BE49-F238E27FC236}">
                <a16:creationId xmlns:a16="http://schemas.microsoft.com/office/drawing/2014/main" id="{FA5B8247-AE8E-5DA8-CAB3-D77F49ABE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941" y="1728920"/>
            <a:ext cx="4064620" cy="684211"/>
          </a:xfrm>
          <a:prstGeom prst="rect">
            <a:avLst/>
          </a:prstGeom>
          <a:solidFill>
            <a:schemeClr val="accent3">
              <a:lumMod val="75000"/>
            </a:schemeClr>
          </a:solidFill>
        </p:spPr>
      </p:pic>
      <p:pic>
        <p:nvPicPr>
          <p:cNvPr id="10246" name="Picture 6" descr="Apress (@Apress) / X">
            <a:extLst>
              <a:ext uri="{FF2B5EF4-FFF2-40B4-BE49-F238E27FC236}">
                <a16:creationId xmlns:a16="http://schemas.microsoft.com/office/drawing/2014/main" id="{A7537FB8-2782-B4D9-9A48-CCED08F37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2734" y="3282086"/>
            <a:ext cx="2182548" cy="21825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6BAAC-FCCE-09DF-AE7F-F16B75459049}"/>
              </a:ext>
            </a:extLst>
          </p:cNvPr>
          <p:cNvSpPr txBox="1">
            <a:spLocks/>
          </p:cNvSpPr>
          <p:nvPr/>
        </p:nvSpPr>
        <p:spPr>
          <a:xfrm>
            <a:off x="3880515" y="280035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00B0F0"/>
              </a:solidFill>
            </a:endParaRPr>
          </a:p>
        </p:txBody>
      </p:sp>
      <p:pic>
        <p:nvPicPr>
          <p:cNvPr id="10256" name="Picture 16" descr="Sixgen Inc.">
            <a:extLst>
              <a:ext uri="{FF2B5EF4-FFF2-40B4-BE49-F238E27FC236}">
                <a16:creationId xmlns:a16="http://schemas.microsoft.com/office/drawing/2014/main" id="{0E6C48C6-FEF1-A02E-2961-0F972DB6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740" y="4957958"/>
            <a:ext cx="4334261" cy="1563946"/>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Black Hat USA 2016">
            <a:extLst>
              <a:ext uri="{FF2B5EF4-FFF2-40B4-BE49-F238E27FC236}">
                <a16:creationId xmlns:a16="http://schemas.microsoft.com/office/drawing/2014/main" id="{CB095270-B71C-6636-0934-ED2E1E0A3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430" y="5542438"/>
            <a:ext cx="3472852" cy="1007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F068CA1-5597-6062-B068-7AF9036FEF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9486" y="3828241"/>
            <a:ext cx="3752944" cy="883799"/>
          </a:xfrm>
          <a:prstGeom prst="rect">
            <a:avLst/>
          </a:prstGeom>
          <a:solidFill>
            <a:schemeClr val="tx1">
              <a:lumMod val="75000"/>
              <a:lumOff val="25000"/>
            </a:schemeClr>
          </a:solidFill>
        </p:spPr>
      </p:pic>
      <p:pic>
        <p:nvPicPr>
          <p:cNvPr id="4" name="Picture 3">
            <a:extLst>
              <a:ext uri="{FF2B5EF4-FFF2-40B4-BE49-F238E27FC236}">
                <a16:creationId xmlns:a16="http://schemas.microsoft.com/office/drawing/2014/main" id="{3AFB3876-C6A7-4B0A-DAB4-FEDBAE09B231}"/>
              </a:ext>
            </a:extLst>
          </p:cNvPr>
          <p:cNvPicPr>
            <a:picLocks noChangeAspect="1"/>
          </p:cNvPicPr>
          <p:nvPr/>
        </p:nvPicPr>
        <p:blipFill>
          <a:blip r:embed="rId9"/>
          <a:stretch>
            <a:fillRect/>
          </a:stretch>
        </p:blipFill>
        <p:spPr>
          <a:xfrm>
            <a:off x="9374009" y="1638528"/>
            <a:ext cx="2609850" cy="1476375"/>
          </a:xfrm>
          <a:prstGeom prst="rect">
            <a:avLst/>
          </a:prstGeom>
        </p:spPr>
      </p:pic>
    </p:spTree>
    <p:extLst>
      <p:ext uri="{BB962C8B-B14F-4D97-AF65-F5344CB8AC3E}">
        <p14:creationId xmlns:p14="http://schemas.microsoft.com/office/powerpoint/2010/main" val="181082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9524032" y="1505768"/>
            <a:ext cx="2450254" cy="11416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641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243872" y="3106783"/>
            <a:ext cx="1083008" cy="11081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513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Components</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a:bodyPr>
          <a:lstStyle/>
          <a:p>
            <a:r>
              <a:rPr lang="en-US" dirty="0"/>
              <a:t>Logic Bearing</a:t>
            </a:r>
          </a:p>
          <a:p>
            <a:pPr lvl="1"/>
            <a:r>
              <a:rPr lang="en-US" dirty="0"/>
              <a:t>SDRS</a:t>
            </a:r>
          </a:p>
          <a:p>
            <a:pPr lvl="1"/>
            <a:r>
              <a:rPr lang="en-US" dirty="0"/>
              <a:t>Flight computer</a:t>
            </a:r>
          </a:p>
          <a:p>
            <a:pPr lvl="1"/>
            <a:r>
              <a:rPr lang="en-US" dirty="0"/>
              <a:t>Encryption devices</a:t>
            </a:r>
          </a:p>
          <a:p>
            <a:r>
              <a:rPr lang="en-US" dirty="0"/>
              <a:t>‘Dumb’</a:t>
            </a:r>
          </a:p>
          <a:p>
            <a:pPr lvl="1"/>
            <a:r>
              <a:rPr lang="en-US" dirty="0"/>
              <a:t>Reaction Wheels</a:t>
            </a:r>
          </a:p>
          <a:p>
            <a:pPr lvl="1"/>
            <a:r>
              <a:rPr lang="en-US" dirty="0"/>
              <a:t>Propulsion</a:t>
            </a:r>
          </a:p>
          <a:p>
            <a:pPr lvl="1"/>
            <a:r>
              <a:rPr lang="en-US" dirty="0"/>
              <a:t>Antennae</a:t>
            </a:r>
          </a:p>
          <a:p>
            <a:pPr lvl="1"/>
            <a:r>
              <a:rPr lang="en-US" dirty="0"/>
              <a:t>Solar panels</a:t>
            </a:r>
          </a:p>
        </p:txBody>
      </p:sp>
    </p:spTree>
    <p:extLst>
      <p:ext uri="{BB962C8B-B14F-4D97-AF65-F5344CB8AC3E}">
        <p14:creationId xmlns:p14="http://schemas.microsoft.com/office/powerpoint/2010/main" val="3825621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CONOPS</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11266" name="Picture 2" descr="how a satellite works">
            <a:extLst>
              <a:ext uri="{FF2B5EF4-FFF2-40B4-BE49-F238E27FC236}">
                <a16:creationId xmlns:a16="http://schemas.microsoft.com/office/drawing/2014/main" id="{33D89564-E857-6C01-E020-F53858F57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94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603CDD8-B90D-AC24-9786-64CE6FF928E2}"/>
              </a:ext>
            </a:extLst>
          </p:cNvPr>
          <p:cNvSpPr/>
          <p:nvPr/>
        </p:nvSpPr>
        <p:spPr>
          <a:xfrm>
            <a:off x="810502" y="2123261"/>
            <a:ext cx="1288263" cy="1257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97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2047120" y="20764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919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2726388" y="2659918"/>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0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518871" y="2146111"/>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347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3518871" y="31911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746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4955786" y="31262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32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9C57-0F8A-FFAB-307F-379382E21D27}"/>
              </a:ext>
            </a:extLst>
          </p:cNvPr>
          <p:cNvSpPr>
            <a:spLocks noGrp="1"/>
          </p:cNvSpPr>
          <p:nvPr>
            <p:ph type="title"/>
          </p:nvPr>
        </p:nvSpPr>
        <p:spPr/>
        <p:txBody>
          <a:bodyPr/>
          <a:lstStyle/>
          <a:p>
            <a:r>
              <a:rPr lang="en-US" dirty="0">
                <a:solidFill>
                  <a:srgbClr val="00B0F0"/>
                </a:solidFill>
              </a:rPr>
              <a:t>Michael Butler</a:t>
            </a:r>
            <a:endParaRPr lang="en-US" dirty="0"/>
          </a:p>
        </p:txBody>
      </p:sp>
      <p:pic>
        <p:nvPicPr>
          <p:cNvPr id="10246" name="Picture 6" descr="Apress (@Apress) / X">
            <a:extLst>
              <a:ext uri="{FF2B5EF4-FFF2-40B4-BE49-F238E27FC236}">
                <a16:creationId xmlns:a16="http://schemas.microsoft.com/office/drawing/2014/main" id="{A7537FB8-2782-B4D9-9A48-CCED08F37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343" y="1472674"/>
            <a:ext cx="2182548" cy="21825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6BAAC-FCCE-09DF-AE7F-F16B75459049}"/>
              </a:ext>
            </a:extLst>
          </p:cNvPr>
          <p:cNvSpPr txBox="1">
            <a:spLocks/>
          </p:cNvSpPr>
          <p:nvPr/>
        </p:nvSpPr>
        <p:spPr>
          <a:xfrm>
            <a:off x="3880515" y="280035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00B0F0"/>
              </a:solidFill>
            </a:endParaRPr>
          </a:p>
        </p:txBody>
      </p:sp>
      <p:pic>
        <p:nvPicPr>
          <p:cNvPr id="10258" name="Picture 18" descr="Black Hat USA 2016">
            <a:extLst>
              <a:ext uri="{FF2B5EF4-FFF2-40B4-BE49-F238E27FC236}">
                <a16:creationId xmlns:a16="http://schemas.microsoft.com/office/drawing/2014/main" id="{CB095270-B71C-6636-0934-ED2E1E0A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917" y="4057650"/>
            <a:ext cx="3472852" cy="10077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D0B2C4B-26A5-CEEB-864E-A124C528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44" y="3934926"/>
            <a:ext cx="5142056" cy="1210930"/>
          </a:xfrm>
          <a:prstGeom prst="rect">
            <a:avLst/>
          </a:prstGeom>
          <a:solidFill>
            <a:schemeClr val="tx1">
              <a:lumMod val="75000"/>
              <a:lumOff val="25000"/>
            </a:schemeClr>
          </a:solidFill>
        </p:spPr>
      </p:pic>
      <p:pic>
        <p:nvPicPr>
          <p:cNvPr id="2050" name="Picture 2" descr="Final Frontier Logo">
            <a:extLst>
              <a:ext uri="{FF2B5EF4-FFF2-40B4-BE49-F238E27FC236}">
                <a16:creationId xmlns:a16="http://schemas.microsoft.com/office/drawing/2014/main" id="{444D2589-33D7-2FF5-59BD-38EE642B3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132" y="1497510"/>
            <a:ext cx="4633825" cy="1699666"/>
          </a:xfrm>
          <a:prstGeom prst="rect">
            <a:avLst/>
          </a:prstGeom>
          <a:solidFill>
            <a:schemeClr val="tx1"/>
          </a:solidFill>
        </p:spPr>
      </p:pic>
      <p:pic>
        <p:nvPicPr>
          <p:cNvPr id="2054" name="Picture 6" descr="SAINTCON - YouTube">
            <a:extLst>
              <a:ext uri="{FF2B5EF4-FFF2-40B4-BE49-F238E27FC236}">
                <a16:creationId xmlns:a16="http://schemas.microsoft.com/office/drawing/2014/main" id="{B13C59E3-58BA-027E-49A6-1154D53AF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69" y="147040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60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4955786" y="2133461"/>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772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5844061" y="20764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806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7489981" y="291344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15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8474050" y="2884350"/>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759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C5BA-7A3B-A8A0-63EB-7489F772B1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7B1785-1779-1D30-12B2-053BDAE7FBED}"/>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1E54E2C-07EE-EBAA-0338-320687DFD769}"/>
              </a:ext>
            </a:extLst>
          </p:cNvPr>
          <p:cNvPicPr>
            <a:picLocks noChangeAspect="1"/>
          </p:cNvPicPr>
          <p:nvPr/>
        </p:nvPicPr>
        <p:blipFill>
          <a:blip r:embed="rId3"/>
          <a:stretch>
            <a:fillRect/>
          </a:stretch>
        </p:blipFill>
        <p:spPr>
          <a:xfrm>
            <a:off x="105517" y="115809"/>
            <a:ext cx="11980966" cy="6626381"/>
          </a:xfrm>
          <a:prstGeom prst="rect">
            <a:avLst/>
          </a:prstGeom>
        </p:spPr>
      </p:pic>
      <p:sp>
        <p:nvSpPr>
          <p:cNvPr id="4" name="Rectangle 3">
            <a:extLst>
              <a:ext uri="{FF2B5EF4-FFF2-40B4-BE49-F238E27FC236}">
                <a16:creationId xmlns:a16="http://schemas.microsoft.com/office/drawing/2014/main" id="{5A11FF03-2438-A579-9BD6-49998B085306}"/>
              </a:ext>
            </a:extLst>
          </p:cNvPr>
          <p:cNvSpPr/>
          <p:nvPr/>
        </p:nvSpPr>
        <p:spPr>
          <a:xfrm>
            <a:off x="9257827" y="3223984"/>
            <a:ext cx="800584" cy="8369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703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Space Is Like…Really Hard…</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p:txBody>
          <a:bodyPr/>
          <a:lstStyle/>
          <a:p>
            <a:endParaRPr lang="en-US"/>
          </a:p>
        </p:txBody>
      </p:sp>
      <p:pic>
        <p:nvPicPr>
          <p:cNvPr id="12290" name="Picture 2" descr="space is really difficult">
            <a:extLst>
              <a:ext uri="{FF2B5EF4-FFF2-40B4-BE49-F238E27FC236}">
                <a16:creationId xmlns:a16="http://schemas.microsoft.com/office/drawing/2014/main" id="{9EF7CC7E-AA87-E2CC-83A1-BCB57F13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171" y="1180070"/>
            <a:ext cx="5173658" cy="517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31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May 9th, 2003, Japan launches the satellite that will eventually be renamed to Hayabusa with the intention of sampling surface material from a small asteroid and bringing it back to Earth. Something that had never been done before.</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9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In late 2003, a large solar flare significantly damaged its solar panels, delaying its intended 2005 arrival at the asteroid by several months.</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17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In July 2005 one of three reaction wheels (the x-axis controller) used to adjust the satellite’s attitude, fails.</a:t>
            </a:r>
          </a:p>
          <a:p>
            <a:r>
              <a:rPr lang="en-US" sz="2400" dirty="0"/>
              <a:t>In October 2005 another reaction wheel fails (the y-axis controller), forcing it to use the one remaining reaction wheel and some of its thrust to fly and steer.</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88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On November 12, 2005, the satellite’s small lander vehicle was launched at an incorrect altitude and flew off into space.</a:t>
            </a:r>
          </a:p>
          <a:p>
            <a:r>
              <a:rPr lang="en-US" sz="2400" dirty="0"/>
              <a:t>November 19, 2005, the satellite itself tried at landing on the asteroid, but bounced and lost contact. Eventually contact was restored and it left the asteroid surface after 30 minutes.</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3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Class Day 1</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lnSpcReduction="10000"/>
          </a:bodyPr>
          <a:lstStyle/>
          <a:p>
            <a:r>
              <a:rPr lang="en-US" dirty="0"/>
              <a:t>0900 - 1000 Lecture 1: Lecture 1: 60m</a:t>
            </a:r>
            <a:r>
              <a:rPr lang="en-US" i="1" dirty="0"/>
              <a:t> </a:t>
            </a:r>
            <a:r>
              <a:rPr lang="en-US" dirty="0"/>
              <a:t>Intro to course &amp; Understanding the attack surface</a:t>
            </a:r>
          </a:p>
          <a:p>
            <a:r>
              <a:rPr lang="en-US" dirty="0"/>
              <a:t>1000 - 1030 Lab 1: 30m NOS3 and ground control system operations </a:t>
            </a:r>
          </a:p>
          <a:p>
            <a:r>
              <a:rPr lang="en-US" dirty="0"/>
              <a:t>1035 - 1055 Coffee Service</a:t>
            </a:r>
          </a:p>
          <a:p>
            <a:r>
              <a:rPr lang="en-US" dirty="0"/>
              <a:t>1100 - 1145 Lab 1 Cont. : 45m NOS3 and ground control system operations </a:t>
            </a:r>
          </a:p>
          <a:p>
            <a:r>
              <a:rPr lang="en-US" dirty="0"/>
              <a:t>1145 - 1230 Lecture 2: 45m Adversarial Mindset </a:t>
            </a:r>
          </a:p>
          <a:p>
            <a:r>
              <a:rPr lang="en-US" dirty="0"/>
              <a:t>1230 – 1345 Lunch</a:t>
            </a:r>
          </a:p>
          <a:p>
            <a:r>
              <a:rPr lang="en-US" dirty="0"/>
              <a:t>1400 - 1500 Lab 2: 60m insider threat, malicious tasks</a:t>
            </a:r>
          </a:p>
          <a:p>
            <a:r>
              <a:rPr lang="en-US" dirty="0"/>
              <a:t>1500 – 1600 Lab 3: 60m Exploiting ground to space without using ground SW </a:t>
            </a:r>
          </a:p>
          <a:p>
            <a:r>
              <a:rPr lang="en-US" dirty="0"/>
              <a:t>1600 – 1645 Lab 4: 45m IOCs and cleaning up after yourself</a:t>
            </a:r>
          </a:p>
          <a:p>
            <a:r>
              <a:rPr lang="en-US" dirty="0"/>
              <a:t>1645 – 1715 Lecture 3: The Future</a:t>
            </a:r>
          </a:p>
          <a:p>
            <a:r>
              <a:rPr lang="en-US" dirty="0"/>
              <a:t>1715 – 1800 FFA: 45m</a:t>
            </a:r>
          </a:p>
        </p:txBody>
      </p:sp>
    </p:spTree>
    <p:extLst>
      <p:ext uri="{BB962C8B-B14F-4D97-AF65-F5344CB8AC3E}">
        <p14:creationId xmlns:p14="http://schemas.microsoft.com/office/powerpoint/2010/main" val="2556228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November 25, 2005, the satellite made its second landing, attempting to fire its two sampling bullets, which both failed.</a:t>
            </a:r>
          </a:p>
          <a:p>
            <a:r>
              <a:rPr lang="en-US" sz="2400" dirty="0"/>
              <a:t>December 2005, a thruster leak alters the direction of the antennae and connection is lost for three months.</a:t>
            </a:r>
          </a:p>
          <a:p>
            <a:r>
              <a:rPr lang="en-US" sz="2400" dirty="0"/>
              <a:t>Use of Backup antenna results in 1000x slower communications, protocol re-engineering made bandwidth usable</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559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A905-F6F8-23A8-F177-77C999361AAB}"/>
              </a:ext>
            </a:extLst>
          </p:cNvPr>
          <p:cNvSpPr>
            <a:spLocks noGrp="1"/>
          </p:cNvSpPr>
          <p:nvPr>
            <p:ph type="title"/>
          </p:nvPr>
        </p:nvSpPr>
        <p:spPr/>
        <p:txBody>
          <a:bodyPr/>
          <a:lstStyle/>
          <a:p>
            <a:r>
              <a:rPr lang="en-US" b="1" dirty="0">
                <a:solidFill>
                  <a:srgbClr val="00B0F0"/>
                </a:solidFill>
              </a:rPr>
              <a:t>Hayabusa</a:t>
            </a:r>
            <a:endParaRPr lang="en-US" dirty="0"/>
          </a:p>
        </p:txBody>
      </p:sp>
      <p:sp>
        <p:nvSpPr>
          <p:cNvPr id="3" name="Content Placeholder 2">
            <a:extLst>
              <a:ext uri="{FF2B5EF4-FFF2-40B4-BE49-F238E27FC236}">
                <a16:creationId xmlns:a16="http://schemas.microsoft.com/office/drawing/2014/main" id="{415DC47C-604C-5B6B-BC3D-5AB9B76E58E1}"/>
              </a:ext>
            </a:extLst>
          </p:cNvPr>
          <p:cNvSpPr>
            <a:spLocks noGrp="1"/>
          </p:cNvSpPr>
          <p:nvPr>
            <p:ph idx="1"/>
          </p:nvPr>
        </p:nvSpPr>
        <p:spPr>
          <a:xfrm>
            <a:off x="510424" y="1608667"/>
            <a:ext cx="11154353" cy="4613339"/>
          </a:xfrm>
        </p:spPr>
        <p:txBody>
          <a:bodyPr wrap="square">
            <a:normAutofit/>
          </a:bodyPr>
          <a:lstStyle/>
          <a:p>
            <a:r>
              <a:rPr lang="en-US" sz="2400" dirty="0"/>
              <a:t>Hayabusa limped back to Earth with:</a:t>
            </a:r>
          </a:p>
          <a:p>
            <a:pPr lvl="1"/>
            <a:r>
              <a:rPr lang="en-US" sz="2400" dirty="0"/>
              <a:t> 10-100x slower communications due to damaged primary antenna</a:t>
            </a:r>
          </a:p>
          <a:p>
            <a:pPr lvl="1"/>
            <a:r>
              <a:rPr lang="en-US" sz="2400" dirty="0"/>
              <a:t>No chemical fuel </a:t>
            </a:r>
          </a:p>
          <a:p>
            <a:pPr lvl="1"/>
            <a:r>
              <a:rPr lang="en-US" sz="2400" dirty="0"/>
              <a:t>A small portion of its solar panels powering a limited thrust ion thruster, </a:t>
            </a:r>
          </a:p>
          <a:p>
            <a:pPr lvl="1"/>
            <a:r>
              <a:rPr lang="en-US" sz="2400" dirty="0"/>
              <a:t>Only 1 out of 3 reaction wheels still functioning</a:t>
            </a:r>
          </a:p>
          <a:p>
            <a:pPr lvl="1"/>
            <a:r>
              <a:rPr lang="en-US" sz="2400" dirty="0"/>
              <a:t>4 of the 11 batteries on board not functioning.</a:t>
            </a:r>
          </a:p>
          <a:p>
            <a:endParaRPr lang="en-US" sz="1400" dirty="0"/>
          </a:p>
        </p:txBody>
      </p:sp>
      <p:pic>
        <p:nvPicPr>
          <p:cNvPr id="11266" name="Picture 2" descr="Artist Rendering of Hayabusa from NASA">
            <a:extLst>
              <a:ext uri="{FF2B5EF4-FFF2-40B4-BE49-F238E27FC236}">
                <a16:creationId xmlns:a16="http://schemas.microsoft.com/office/drawing/2014/main" id="{6FC2366F-026A-4058-EE55-0FC35C0AD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69" y="93375"/>
            <a:ext cx="2712661" cy="14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8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4D91-0736-1F4F-A117-C12ED1919554}"/>
              </a:ext>
            </a:extLst>
          </p:cNvPr>
          <p:cNvSpPr>
            <a:spLocks noGrp="1"/>
          </p:cNvSpPr>
          <p:nvPr>
            <p:ph type="title"/>
          </p:nvPr>
        </p:nvSpPr>
        <p:spPr/>
        <p:txBody>
          <a:bodyPr/>
          <a:lstStyle/>
          <a:p>
            <a:r>
              <a:rPr lang="en-US" b="1" dirty="0">
                <a:solidFill>
                  <a:srgbClr val="00B0F0"/>
                </a:solidFill>
              </a:rPr>
              <a:t>Class Day 2</a:t>
            </a:r>
          </a:p>
        </p:txBody>
      </p:sp>
      <p:sp>
        <p:nvSpPr>
          <p:cNvPr id="3" name="Content Placeholder 2">
            <a:extLst>
              <a:ext uri="{FF2B5EF4-FFF2-40B4-BE49-F238E27FC236}">
                <a16:creationId xmlns:a16="http://schemas.microsoft.com/office/drawing/2014/main" id="{351BEE28-54D7-D34D-9925-5FE0ED2C6E70}"/>
              </a:ext>
            </a:extLst>
          </p:cNvPr>
          <p:cNvSpPr>
            <a:spLocks noGrp="1"/>
          </p:cNvSpPr>
          <p:nvPr>
            <p:ph idx="1"/>
          </p:nvPr>
        </p:nvSpPr>
        <p:spPr/>
        <p:txBody>
          <a:bodyPr>
            <a:normAutofit fontScale="92500" lnSpcReduction="20000"/>
          </a:bodyPr>
          <a:lstStyle/>
          <a:p>
            <a:r>
              <a:rPr lang="en-US" dirty="0"/>
              <a:t>0900 – 1000 Lecture 4: 60m Recap, Intersection of Space and Cyber</a:t>
            </a:r>
          </a:p>
          <a:p>
            <a:r>
              <a:rPr lang="en-US" dirty="0"/>
              <a:t>1000 – 1045 Lecture 5: 30m Cyber Warfare In Space &amp; the Militarization of Space</a:t>
            </a:r>
          </a:p>
          <a:p>
            <a:r>
              <a:rPr lang="en-US" dirty="0"/>
              <a:t>1045 – 1100 Coffee Service</a:t>
            </a:r>
          </a:p>
          <a:p>
            <a:r>
              <a:rPr lang="en-US" dirty="0"/>
              <a:t>1100 – 1200 Lab 5: 45-60m Command Interceptor</a:t>
            </a:r>
          </a:p>
          <a:p>
            <a:r>
              <a:rPr lang="en-US" dirty="0"/>
              <a:t>1200 – 1230 Lecture 6: 30m SPARTA</a:t>
            </a:r>
          </a:p>
          <a:p>
            <a:r>
              <a:rPr lang="en-US" dirty="0"/>
              <a:t>1230 – 1345 Lunch</a:t>
            </a:r>
          </a:p>
          <a:p>
            <a:r>
              <a:rPr lang="en-US" dirty="0"/>
              <a:t>1400 – 1500 Lab 6: 60m cloaking device</a:t>
            </a:r>
          </a:p>
          <a:p>
            <a:r>
              <a:rPr lang="en-US" dirty="0"/>
              <a:t>1500 – 1530 Lecture 7: 30m State of Things</a:t>
            </a:r>
          </a:p>
          <a:p>
            <a:r>
              <a:rPr lang="en-US" dirty="0"/>
              <a:t>1530 – 1545 Coffee Service</a:t>
            </a:r>
          </a:p>
          <a:p>
            <a:r>
              <a:rPr lang="en-US" dirty="0"/>
              <a:t>1545 – 1630 Lab 7: 45m Code Execution</a:t>
            </a:r>
          </a:p>
          <a:p>
            <a:r>
              <a:rPr lang="en-US" dirty="0"/>
              <a:t>1630 – 1700 Lab  4: 30m IOCS </a:t>
            </a:r>
          </a:p>
          <a:p>
            <a:r>
              <a:rPr lang="en-US" dirty="0"/>
              <a:t>1700 – 1800 FFA lab time: 60m Go ahead and break it all!</a:t>
            </a:r>
          </a:p>
          <a:p>
            <a:endParaRPr lang="en-US" dirty="0"/>
          </a:p>
          <a:p>
            <a:endParaRPr lang="en-US" dirty="0"/>
          </a:p>
        </p:txBody>
      </p:sp>
    </p:spTree>
    <p:extLst>
      <p:ext uri="{BB962C8B-B14F-4D97-AF65-F5344CB8AC3E}">
        <p14:creationId xmlns:p14="http://schemas.microsoft.com/office/powerpoint/2010/main" val="11314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AB3-541A-2260-197F-46C5D1F52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5FE80-4B8A-1C81-1A0F-20E106814626}"/>
              </a:ext>
            </a:extLst>
          </p:cNvPr>
          <p:cNvSpPr>
            <a:spLocks noGrp="1"/>
          </p:cNvSpPr>
          <p:nvPr>
            <p:ph type="title"/>
          </p:nvPr>
        </p:nvSpPr>
        <p:spPr/>
        <p:txBody>
          <a:bodyPr/>
          <a:lstStyle/>
          <a:p>
            <a:r>
              <a:rPr lang="en-US" b="1" dirty="0">
                <a:solidFill>
                  <a:srgbClr val="00B0F0"/>
                </a:solidFill>
              </a:rPr>
              <a:t>Space</a:t>
            </a:r>
          </a:p>
        </p:txBody>
      </p:sp>
      <p:pic>
        <p:nvPicPr>
          <p:cNvPr id="1026" name="Picture 2" descr="Any matchups for Giorgio A. Tsoukalos (aka the host of ancient aliens) :  r/DeathBattleMatchups">
            <a:extLst>
              <a:ext uri="{FF2B5EF4-FFF2-40B4-BE49-F238E27FC236}">
                <a16:creationId xmlns:a16="http://schemas.microsoft.com/office/drawing/2014/main" id="{FC4CB4DC-C7AA-B203-2624-6B59D823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345" y="1174460"/>
            <a:ext cx="8525310" cy="56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2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274D91-0736-1F4F-A117-C12ED1919554}"/>
              </a:ext>
            </a:extLst>
          </p:cNvPr>
          <p:cNvSpPr txBox="1">
            <a:spLocks/>
          </p:cNvSpPr>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00B0F0"/>
                </a:solidFill>
              </a:rPr>
              <a:t>Purpose</a:t>
            </a:r>
          </a:p>
        </p:txBody>
      </p:sp>
      <p:pic>
        <p:nvPicPr>
          <p:cNvPr id="4" name="Picture 3">
            <a:extLst>
              <a:ext uri="{FF2B5EF4-FFF2-40B4-BE49-F238E27FC236}">
                <a16:creationId xmlns:a16="http://schemas.microsoft.com/office/drawing/2014/main" id="{C734CD88-796E-2F21-6806-34F7E0896FB3}"/>
              </a:ext>
            </a:extLst>
          </p:cNvPr>
          <p:cNvPicPr>
            <a:picLocks noChangeAspect="1"/>
          </p:cNvPicPr>
          <p:nvPr/>
        </p:nvPicPr>
        <p:blipFill>
          <a:blip r:embed="rId3"/>
          <a:stretch>
            <a:fillRect/>
          </a:stretch>
        </p:blipFill>
        <p:spPr>
          <a:xfrm>
            <a:off x="7200767" y="1866900"/>
            <a:ext cx="4653877" cy="4653877"/>
          </a:xfrm>
          <a:prstGeom prst="rect">
            <a:avLst/>
          </a:prstGeom>
        </p:spPr>
      </p:pic>
      <p:sp>
        <p:nvSpPr>
          <p:cNvPr id="5" name="Content Placeholder 2">
            <a:extLst>
              <a:ext uri="{FF2B5EF4-FFF2-40B4-BE49-F238E27FC236}">
                <a16:creationId xmlns:a16="http://schemas.microsoft.com/office/drawing/2014/main" id="{B6BB2C4F-FBC6-5032-42C4-0AD8A69D86EF}"/>
              </a:ext>
            </a:extLst>
          </p:cNvPr>
          <p:cNvSpPr>
            <a:spLocks noGrp="1"/>
          </p:cNvSpPr>
          <p:nvPr>
            <p:ph idx="1"/>
          </p:nvPr>
        </p:nvSpPr>
        <p:spPr>
          <a:xfrm>
            <a:off x="505100" y="2288177"/>
            <a:ext cx="5585576" cy="3382434"/>
          </a:xfrm>
        </p:spPr>
        <p:txBody>
          <a:bodyPr wrap="square">
            <a:normAutofit/>
          </a:bodyPr>
          <a:lstStyle/>
          <a:p>
            <a:r>
              <a:rPr lang="en-US" dirty="0"/>
              <a:t>Space Systems have unique constraints, challenges, technologies, missions and CONOPS</a:t>
            </a:r>
          </a:p>
          <a:p>
            <a:r>
              <a:rPr lang="en-US" dirty="0"/>
              <a:t>These aspects dictate adversary tradecraft</a:t>
            </a:r>
          </a:p>
          <a:p>
            <a:r>
              <a:rPr lang="en-US" dirty="0"/>
              <a:t>Understanding how malicious actors will operate within these systems is key to figuring out how to stop them</a:t>
            </a:r>
          </a:p>
        </p:txBody>
      </p:sp>
    </p:spTree>
    <p:extLst>
      <p:ext uri="{BB962C8B-B14F-4D97-AF65-F5344CB8AC3E}">
        <p14:creationId xmlns:p14="http://schemas.microsoft.com/office/powerpoint/2010/main" val="270279892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5235D"/>
      </a:dk2>
      <a:lt2>
        <a:srgbClr val="E1FAFF"/>
      </a:lt2>
      <a:accent1>
        <a:srgbClr val="9BEBFF"/>
      </a:accent1>
      <a:accent2>
        <a:srgbClr val="95DB63"/>
      </a:accent2>
      <a:accent3>
        <a:srgbClr val="4B8CD2"/>
      </a:accent3>
      <a:accent4>
        <a:srgbClr val="3B3772"/>
      </a:accent4>
      <a:accent5>
        <a:srgbClr val="25235D"/>
      </a:accent5>
      <a:accent6>
        <a:srgbClr val="FECB07"/>
      </a:accent6>
      <a:hlink>
        <a:srgbClr val="4B8CD2"/>
      </a:hlink>
      <a:folHlink>
        <a:srgbClr val="9969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FrontierSec_template" id="{A5C2A5C5-8635-C745-A531-637D3C4D3D7D}" vid="{EBFA59B2-B31A-3949-B5A1-7EBCB2A67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6CCE17DEF4944CB97427DA1E57ADD9" ma:contentTypeVersion="3" ma:contentTypeDescription="Create a new document." ma:contentTypeScope="" ma:versionID="e9947752967767a93bdd3927901137e5">
  <xsd:schema xmlns:xsd="http://www.w3.org/2001/XMLSchema" xmlns:xs="http://www.w3.org/2001/XMLSchema" xmlns:p="http://schemas.microsoft.com/office/2006/metadata/properties" xmlns:ns3="a719d01a-3856-4026-a021-0d70486df50e" targetNamespace="http://schemas.microsoft.com/office/2006/metadata/properties" ma:root="true" ma:fieldsID="cbdba2842dcad93883014470eea845db" ns3:_="">
    <xsd:import namespace="a719d01a-3856-4026-a021-0d70486df50e"/>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19d01a-3856-4026-a021-0d70486df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3E0BF0-2261-460C-B6F1-2FE3B1CADD98}">
  <ds:schemaRefs>
    <ds:schemaRef ds:uri="http://schemas.microsoft.com/sharepoint/v3/contenttype/forms"/>
  </ds:schemaRefs>
</ds:datastoreItem>
</file>

<file path=customXml/itemProps2.xml><?xml version="1.0" encoding="utf-8"?>
<ds:datastoreItem xmlns:ds="http://schemas.openxmlformats.org/officeDocument/2006/customXml" ds:itemID="{E044DD92-C07D-42C1-9D76-C451C9491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19d01a-3856-4026-a021-0d70486df5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7A12BF-DCFE-440F-9FF6-F4C2C08F58E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a719d01a-3856-4026-a021-0d70486df50e"/>
  </ds:schemaRefs>
</ds:datastoreItem>
</file>

<file path=docProps/app.xml><?xml version="1.0" encoding="utf-8"?>
<Properties xmlns="http://schemas.openxmlformats.org/officeDocument/2006/extended-properties" xmlns:vt="http://schemas.openxmlformats.org/officeDocument/2006/docPropsVTypes">
  <Template>FinalFrontierSec_template</Template>
  <TotalTime>15312</TotalTime>
  <Words>1161</Words>
  <Application>Microsoft Macintosh PowerPoint</Application>
  <PresentationFormat>Widescreen</PresentationFormat>
  <Paragraphs>232</Paragraphs>
  <Slides>61</Slides>
  <Notes>48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8" baseType="lpstr">
      <vt:lpstr>Arial</vt:lpstr>
      <vt:lpstr>Calibri</vt:lpstr>
      <vt:lpstr>Exo 2 SemiBold</vt:lpstr>
      <vt:lpstr>Montserrat</vt:lpstr>
      <vt:lpstr>Office Theme</vt:lpstr>
      <vt:lpstr>Visio.Drawing.15</vt:lpstr>
      <vt:lpstr>Visio</vt:lpstr>
      <vt:lpstr>Classroom Info: </vt:lpstr>
      <vt:lpstr>Lecture One</vt:lpstr>
      <vt:lpstr>Meet the instructors!</vt:lpstr>
      <vt:lpstr>Jacob Oakley</vt:lpstr>
      <vt:lpstr>Michael Butler</vt:lpstr>
      <vt:lpstr>Class Day 1</vt:lpstr>
      <vt:lpstr>Class Day 2</vt:lpstr>
      <vt:lpstr>Space</vt:lpstr>
      <vt:lpstr>PowerPoint Presentation</vt:lpstr>
      <vt:lpstr>So What?</vt:lpstr>
      <vt:lpstr>Key Terms &amp; Definitions</vt:lpstr>
      <vt:lpstr>PowerPoint Presentation</vt:lpstr>
      <vt:lpstr>PowerPoint Presentation</vt:lpstr>
      <vt:lpstr>PowerPoint Presentation</vt:lpstr>
      <vt:lpstr>Detailed Diagram</vt:lpstr>
      <vt:lpstr>Detailed Diagram</vt:lpstr>
      <vt:lpstr>Detailed Diagram</vt:lpstr>
      <vt:lpstr>Detailed Diagram</vt:lpstr>
      <vt:lpstr>PowerPoint Presentation</vt:lpstr>
      <vt:lpstr>Ground Station Functions</vt:lpstr>
      <vt:lpstr>Space Vehicle Functions</vt:lpstr>
      <vt:lpstr>Environmental Challenges</vt:lpstr>
      <vt:lpstr>Operational Challenges</vt:lpstr>
      <vt:lpstr>Operational Challenges</vt:lpstr>
      <vt:lpstr>Operational Challenges</vt:lpstr>
      <vt:lpstr>Safeguards</vt:lpstr>
      <vt:lpstr>What’s in the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vt:lpstr>
      <vt:lpstr>CONOPS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Space Is Like…Really Hard…</vt:lpstr>
      <vt:lpstr>Hayabusa</vt:lpstr>
      <vt:lpstr>Hayabusa</vt:lpstr>
      <vt:lpstr>Hayabusa</vt:lpstr>
      <vt:lpstr>Hayabusa</vt:lpstr>
      <vt:lpstr>Hayabusa</vt:lpstr>
      <vt:lpstr>Hayabusa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&amp; Space</dc:title>
  <dc:creator>jake oakley</dc:creator>
  <cp:lastModifiedBy>jake oakley</cp:lastModifiedBy>
  <cp:revision>310</cp:revision>
  <dcterms:created xsi:type="dcterms:W3CDTF">2019-09-18T19:41:55Z</dcterms:created>
  <dcterms:modified xsi:type="dcterms:W3CDTF">2024-12-09T16:26:31Z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0x0101008B6CCE17DEF4944CB97427DA1E57ADD9</vt:lpwstr>
  </property>
</Properties>
</file>